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57" r:id="rId8"/>
    <p:sldId id="263" r:id="rId9"/>
    <p:sldId id="264" r:id="rId10"/>
    <p:sldId id="265" r:id="rId11"/>
    <p:sldId id="266" r:id="rId12"/>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FF"/>
    <a:srgbClr val="FF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14" y="-15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8D22BFE-C6CC-4E22-92F7-6D2CD5EB6EC1}" type="datetimeFigureOut">
              <a:rPr lang="es-PE" smtClean="0"/>
              <a:pPr/>
              <a:t>29/07/2012</a:t>
            </a:fld>
            <a:endParaRPr lang="es-PE"/>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PE"/>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8BD68A3-E93A-4621-BF37-8E0689DA5EA3}" type="slidenum">
              <a:rPr lang="es-PE" smtClean="0"/>
              <a:pPr/>
              <a:t>‹Nº›</a:t>
            </a:fld>
            <a:endParaRPr lang="es-P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8D22BFE-C6CC-4E22-92F7-6D2CD5EB6EC1}" type="datetimeFigureOut">
              <a:rPr lang="es-PE" smtClean="0"/>
              <a:pPr/>
              <a:t>29/07/2012</a:t>
            </a:fld>
            <a:endParaRPr lang="es-PE"/>
          </a:p>
        </p:txBody>
      </p:sp>
      <p:sp>
        <p:nvSpPr>
          <p:cNvPr id="5" name="4 Marcador de pie de página"/>
          <p:cNvSpPr>
            <a:spLocks noGrp="1"/>
          </p:cNvSpPr>
          <p:nvPr>
            <p:ph type="ftr" sz="quarter" idx="11"/>
          </p:nvPr>
        </p:nvSpPr>
        <p:spPr/>
        <p:txBody>
          <a:bodyPr/>
          <a:lstStyle>
            <a:extLst/>
          </a:lstStyle>
          <a:p>
            <a:endParaRPr lang="es-PE"/>
          </a:p>
        </p:txBody>
      </p:sp>
      <p:sp>
        <p:nvSpPr>
          <p:cNvPr id="6" name="5 Marcador de número de diapositiva"/>
          <p:cNvSpPr>
            <a:spLocks noGrp="1"/>
          </p:cNvSpPr>
          <p:nvPr>
            <p:ph type="sldNum" sz="quarter" idx="12"/>
          </p:nvPr>
        </p:nvSpPr>
        <p:spPr/>
        <p:txBody>
          <a:bodyPr/>
          <a:lstStyle>
            <a:extLst/>
          </a:lstStyle>
          <a:p>
            <a:fld id="{38BD68A3-E93A-4621-BF37-8E0689DA5EA3}" type="slidenum">
              <a:rPr lang="es-PE" smtClean="0"/>
              <a:pPr/>
              <a:t>‹Nº›</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18D22BFE-C6CC-4E22-92F7-6D2CD5EB6EC1}" type="datetimeFigureOut">
              <a:rPr lang="es-PE" smtClean="0"/>
              <a:pPr/>
              <a:t>29/07/2012</a:t>
            </a:fld>
            <a:endParaRPr lang="es-PE"/>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PE"/>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8BD68A3-E93A-4621-BF37-8E0689DA5EA3}" type="slidenum">
              <a:rPr lang="es-PE" smtClean="0"/>
              <a:pPr/>
              <a:t>‹Nº›</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8D22BFE-C6CC-4E22-92F7-6D2CD5EB6EC1}" type="datetimeFigureOut">
              <a:rPr lang="es-PE" smtClean="0"/>
              <a:pPr/>
              <a:t>29/07/2012</a:t>
            </a:fld>
            <a:endParaRPr lang="es-PE"/>
          </a:p>
        </p:txBody>
      </p:sp>
      <p:sp>
        <p:nvSpPr>
          <p:cNvPr id="5" name="4 Marcador de pie de página"/>
          <p:cNvSpPr>
            <a:spLocks noGrp="1"/>
          </p:cNvSpPr>
          <p:nvPr>
            <p:ph type="ftr" sz="quarter" idx="11"/>
          </p:nvPr>
        </p:nvSpPr>
        <p:spPr/>
        <p:txBody>
          <a:bodyPr/>
          <a:lstStyle>
            <a:extLst/>
          </a:lstStyle>
          <a:p>
            <a:endParaRPr lang="es-PE"/>
          </a:p>
        </p:txBody>
      </p:sp>
      <p:sp>
        <p:nvSpPr>
          <p:cNvPr id="6" name="5 Marcador de número de diapositiva"/>
          <p:cNvSpPr>
            <a:spLocks noGrp="1"/>
          </p:cNvSpPr>
          <p:nvPr>
            <p:ph type="sldNum" sz="quarter" idx="12"/>
          </p:nvPr>
        </p:nvSpPr>
        <p:spPr/>
        <p:txBody>
          <a:bodyPr/>
          <a:lstStyle>
            <a:extLst/>
          </a:lstStyle>
          <a:p>
            <a:fld id="{38BD68A3-E93A-4621-BF37-8E0689DA5EA3}" type="slidenum">
              <a:rPr lang="es-PE" smtClean="0"/>
              <a:pPr/>
              <a:t>‹Nº›</a:t>
            </a:fld>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8D22BFE-C6CC-4E22-92F7-6D2CD5EB6EC1}" type="datetimeFigureOut">
              <a:rPr lang="es-PE" smtClean="0"/>
              <a:pPr/>
              <a:t>29/07/2012</a:t>
            </a:fld>
            <a:endParaRPr lang="es-PE"/>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PE"/>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38BD68A3-E93A-4621-BF37-8E0689DA5EA3}" type="slidenum">
              <a:rPr lang="es-PE" smtClean="0"/>
              <a:pPr/>
              <a:t>‹Nº›</a:t>
            </a:fld>
            <a:endParaRPr lang="es-P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8D22BFE-C6CC-4E22-92F7-6D2CD5EB6EC1}" type="datetimeFigureOut">
              <a:rPr lang="es-PE" smtClean="0"/>
              <a:pPr/>
              <a:t>29/07/2012</a:t>
            </a:fld>
            <a:endParaRPr lang="es-PE"/>
          </a:p>
        </p:txBody>
      </p:sp>
      <p:sp>
        <p:nvSpPr>
          <p:cNvPr id="6" name="5 Marcador de pie de página"/>
          <p:cNvSpPr>
            <a:spLocks noGrp="1"/>
          </p:cNvSpPr>
          <p:nvPr>
            <p:ph type="ftr" sz="quarter" idx="11"/>
          </p:nvPr>
        </p:nvSpPr>
        <p:spPr/>
        <p:txBody>
          <a:bodyPr/>
          <a:lstStyle>
            <a:extLst/>
          </a:lstStyle>
          <a:p>
            <a:endParaRPr lang="es-PE"/>
          </a:p>
        </p:txBody>
      </p:sp>
      <p:sp>
        <p:nvSpPr>
          <p:cNvPr id="7" name="6 Marcador de número de diapositiva"/>
          <p:cNvSpPr>
            <a:spLocks noGrp="1"/>
          </p:cNvSpPr>
          <p:nvPr>
            <p:ph type="sldNum" sz="quarter" idx="12"/>
          </p:nvPr>
        </p:nvSpPr>
        <p:spPr/>
        <p:txBody>
          <a:bodyPr/>
          <a:lstStyle>
            <a:extLst/>
          </a:lstStyle>
          <a:p>
            <a:fld id="{38BD68A3-E93A-4621-BF37-8E0689DA5EA3}" type="slidenum">
              <a:rPr lang="es-PE" smtClean="0"/>
              <a:pPr/>
              <a:t>‹Nº›</a:t>
            </a:fld>
            <a:endParaRPr lang="es-P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18D22BFE-C6CC-4E22-92F7-6D2CD5EB6EC1}" type="datetimeFigureOut">
              <a:rPr lang="es-PE" smtClean="0"/>
              <a:pPr/>
              <a:t>29/07/2012</a:t>
            </a:fld>
            <a:endParaRPr lang="es-PE"/>
          </a:p>
        </p:txBody>
      </p:sp>
      <p:sp>
        <p:nvSpPr>
          <p:cNvPr id="8" name="7 Marcador de pie de página"/>
          <p:cNvSpPr>
            <a:spLocks noGrp="1"/>
          </p:cNvSpPr>
          <p:nvPr>
            <p:ph type="ftr" sz="quarter" idx="11"/>
          </p:nvPr>
        </p:nvSpPr>
        <p:spPr/>
        <p:txBody>
          <a:bodyPr/>
          <a:lstStyle>
            <a:extLst/>
          </a:lstStyle>
          <a:p>
            <a:endParaRPr lang="es-PE"/>
          </a:p>
        </p:txBody>
      </p:sp>
      <p:sp>
        <p:nvSpPr>
          <p:cNvPr id="9" name="8 Marcador de número de diapositiva"/>
          <p:cNvSpPr>
            <a:spLocks noGrp="1"/>
          </p:cNvSpPr>
          <p:nvPr>
            <p:ph type="sldNum" sz="quarter" idx="12"/>
          </p:nvPr>
        </p:nvSpPr>
        <p:spPr/>
        <p:txBody>
          <a:bodyPr/>
          <a:lstStyle>
            <a:extLst/>
          </a:lstStyle>
          <a:p>
            <a:fld id="{38BD68A3-E93A-4621-BF37-8E0689DA5EA3}" type="slidenum">
              <a:rPr lang="es-PE" smtClean="0"/>
              <a:pPr/>
              <a:t>‹Nº›</a:t>
            </a:fld>
            <a:endParaRPr lang="es-P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18D22BFE-C6CC-4E22-92F7-6D2CD5EB6EC1}" type="datetimeFigureOut">
              <a:rPr lang="es-PE" smtClean="0"/>
              <a:pPr/>
              <a:t>29/07/2012</a:t>
            </a:fld>
            <a:endParaRPr lang="es-PE"/>
          </a:p>
        </p:txBody>
      </p:sp>
      <p:sp>
        <p:nvSpPr>
          <p:cNvPr id="4" name="3 Marcador de pie de página"/>
          <p:cNvSpPr>
            <a:spLocks noGrp="1"/>
          </p:cNvSpPr>
          <p:nvPr>
            <p:ph type="ftr" sz="quarter" idx="11"/>
          </p:nvPr>
        </p:nvSpPr>
        <p:spPr/>
        <p:txBody>
          <a:bodyPr/>
          <a:lstStyle>
            <a:extLst/>
          </a:lstStyle>
          <a:p>
            <a:endParaRPr lang="es-PE"/>
          </a:p>
        </p:txBody>
      </p:sp>
      <p:sp>
        <p:nvSpPr>
          <p:cNvPr id="5" name="4 Marcador de número de diapositiva"/>
          <p:cNvSpPr>
            <a:spLocks noGrp="1"/>
          </p:cNvSpPr>
          <p:nvPr>
            <p:ph type="sldNum" sz="quarter" idx="12"/>
          </p:nvPr>
        </p:nvSpPr>
        <p:spPr/>
        <p:txBody>
          <a:bodyPr/>
          <a:lstStyle>
            <a:extLst/>
          </a:lstStyle>
          <a:p>
            <a:fld id="{38BD68A3-E93A-4621-BF37-8E0689DA5EA3}" type="slidenum">
              <a:rPr lang="es-PE" smtClean="0"/>
              <a:pPr/>
              <a:t>‹Nº›</a:t>
            </a:fld>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18D22BFE-C6CC-4E22-92F7-6D2CD5EB6EC1}" type="datetimeFigureOut">
              <a:rPr lang="es-PE" smtClean="0"/>
              <a:pPr/>
              <a:t>29/07/2012</a:t>
            </a:fld>
            <a:endParaRPr lang="es-PE"/>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PE"/>
          </a:p>
        </p:txBody>
      </p:sp>
      <p:sp>
        <p:nvSpPr>
          <p:cNvPr id="4" name="3 Marcador de número de diapositiva"/>
          <p:cNvSpPr>
            <a:spLocks noGrp="1"/>
          </p:cNvSpPr>
          <p:nvPr>
            <p:ph type="sldNum" sz="quarter" idx="12"/>
          </p:nvPr>
        </p:nvSpPr>
        <p:spPr/>
        <p:txBody>
          <a:bodyPr/>
          <a:lstStyle>
            <a:extLst/>
          </a:lstStyle>
          <a:p>
            <a:fld id="{38BD68A3-E93A-4621-BF37-8E0689DA5EA3}" type="slidenum">
              <a:rPr lang="es-PE" smtClean="0"/>
              <a:pPr/>
              <a:t>‹Nº›</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8D22BFE-C6CC-4E22-92F7-6D2CD5EB6EC1}" type="datetimeFigureOut">
              <a:rPr lang="es-PE" smtClean="0"/>
              <a:pPr/>
              <a:t>29/07/2012</a:t>
            </a:fld>
            <a:endParaRPr lang="es-PE"/>
          </a:p>
        </p:txBody>
      </p:sp>
      <p:sp>
        <p:nvSpPr>
          <p:cNvPr id="6" name="5 Marcador de pie de página"/>
          <p:cNvSpPr>
            <a:spLocks noGrp="1"/>
          </p:cNvSpPr>
          <p:nvPr>
            <p:ph type="ftr" sz="quarter" idx="11"/>
          </p:nvPr>
        </p:nvSpPr>
        <p:spPr/>
        <p:txBody>
          <a:bodyPr/>
          <a:lstStyle>
            <a:extLst/>
          </a:lstStyle>
          <a:p>
            <a:endParaRPr lang="es-PE"/>
          </a:p>
        </p:txBody>
      </p:sp>
      <p:sp>
        <p:nvSpPr>
          <p:cNvPr id="7" name="6 Marcador de número de diapositiva"/>
          <p:cNvSpPr>
            <a:spLocks noGrp="1"/>
          </p:cNvSpPr>
          <p:nvPr>
            <p:ph type="sldNum" sz="quarter" idx="12"/>
          </p:nvPr>
        </p:nvSpPr>
        <p:spPr/>
        <p:txBody>
          <a:bodyPr/>
          <a:lstStyle>
            <a:extLst/>
          </a:lstStyle>
          <a:p>
            <a:fld id="{38BD68A3-E93A-4621-BF37-8E0689DA5EA3}" type="slidenum">
              <a:rPr lang="es-PE" smtClean="0"/>
              <a:pPr/>
              <a:t>‹Nº›</a:t>
            </a:fld>
            <a:endParaRPr lang="es-P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18D22BFE-C6CC-4E22-92F7-6D2CD5EB6EC1}" type="datetimeFigureOut">
              <a:rPr lang="es-PE" smtClean="0"/>
              <a:pPr/>
              <a:t>29/07/2012</a:t>
            </a:fld>
            <a:endParaRPr lang="es-PE"/>
          </a:p>
        </p:txBody>
      </p:sp>
      <p:sp>
        <p:nvSpPr>
          <p:cNvPr id="6" name="5 Marcador de pie de página"/>
          <p:cNvSpPr>
            <a:spLocks noGrp="1"/>
          </p:cNvSpPr>
          <p:nvPr>
            <p:ph type="ftr" sz="quarter" idx="11"/>
          </p:nvPr>
        </p:nvSpPr>
        <p:spPr/>
        <p:txBody>
          <a:bodyPr/>
          <a:lstStyle>
            <a:extLst/>
          </a:lstStyle>
          <a:p>
            <a:endParaRPr lang="es-PE"/>
          </a:p>
        </p:txBody>
      </p:sp>
      <p:sp>
        <p:nvSpPr>
          <p:cNvPr id="7" name="6 Marcador de número de diapositiva"/>
          <p:cNvSpPr>
            <a:spLocks noGrp="1"/>
          </p:cNvSpPr>
          <p:nvPr>
            <p:ph type="sldNum" sz="quarter" idx="12"/>
          </p:nvPr>
        </p:nvSpPr>
        <p:spPr/>
        <p:txBody>
          <a:bodyPr/>
          <a:lstStyle>
            <a:extLst/>
          </a:lstStyle>
          <a:p>
            <a:fld id="{38BD68A3-E93A-4621-BF37-8E0689DA5EA3}" type="slidenum">
              <a:rPr lang="es-PE" smtClean="0"/>
              <a:pPr/>
              <a:t>‹Nº›</a:t>
            </a:fld>
            <a:endParaRPr lang="es-PE"/>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8D22BFE-C6CC-4E22-92F7-6D2CD5EB6EC1}" type="datetimeFigureOut">
              <a:rPr lang="es-PE" smtClean="0"/>
              <a:pPr/>
              <a:t>29/07/2012</a:t>
            </a:fld>
            <a:endParaRPr lang="es-PE"/>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PE"/>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8BD68A3-E93A-4621-BF37-8E0689DA5EA3}" type="slidenum">
              <a:rPr lang="es-PE" smtClean="0"/>
              <a:pPr/>
              <a:t>‹Nº›</a:t>
            </a:fld>
            <a:endParaRPr lang="es-PE"/>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gif"/><Relationship Id="rId4" Type="http://schemas.openxmlformats.org/officeDocument/2006/relationships/image" Target="../media/image17.gif"/></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86050" y="533400"/>
            <a:ext cx="5686218" cy="2868168"/>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PE" sz="5400"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Kristen ITC" pitchFamily="66" charset="0"/>
              </a:rPr>
              <a:t>Amistad,  enamoramiento y afectividad</a:t>
            </a:r>
            <a:r>
              <a:rPr lang="es-PE"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s-PE"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es-PE"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Subtítulo"/>
          <p:cNvSpPr>
            <a:spLocks noGrp="1"/>
          </p:cNvSpPr>
          <p:nvPr>
            <p:ph type="subTitle" idx="1"/>
          </p:nvPr>
        </p:nvSpPr>
        <p:spPr>
          <a:xfrm>
            <a:off x="285720" y="428604"/>
            <a:ext cx="1928826" cy="6143668"/>
          </a:xfrm>
        </p:spPr>
        <p:txBody>
          <a:bodyPr>
            <a:normAutofit fontScale="92500" lnSpcReduction="10000"/>
          </a:bodyPr>
          <a:lstStyle/>
          <a:p>
            <a:r>
              <a:rPr lang="es-PE" sz="2800" dirty="0" smtClean="0">
                <a:latin typeface="Comic Sans MS" pitchFamily="66" charset="0"/>
              </a:rPr>
              <a:t>Nombre :</a:t>
            </a:r>
          </a:p>
          <a:p>
            <a:r>
              <a:rPr lang="es-PE" sz="2800" dirty="0" smtClean="0">
                <a:latin typeface="Comic Sans MS" pitchFamily="66" charset="0"/>
              </a:rPr>
              <a:t>Rocio Reyes </a:t>
            </a:r>
          </a:p>
          <a:p>
            <a:endParaRPr lang="es-PE" sz="2800" dirty="0" smtClean="0">
              <a:latin typeface="Comic Sans MS" pitchFamily="66" charset="0"/>
            </a:endParaRPr>
          </a:p>
          <a:p>
            <a:r>
              <a:rPr lang="es-PE" sz="2800" dirty="0" smtClean="0">
                <a:latin typeface="Comic Sans MS" pitchFamily="66" charset="0"/>
              </a:rPr>
              <a:t>Área:</a:t>
            </a:r>
          </a:p>
          <a:p>
            <a:r>
              <a:rPr lang="es-PE" sz="2800" dirty="0" smtClean="0">
                <a:latin typeface="Comic Sans MS" pitchFamily="66" charset="0"/>
              </a:rPr>
              <a:t>p.f.r.h</a:t>
            </a:r>
          </a:p>
          <a:p>
            <a:endParaRPr lang="es-PE" sz="2800" dirty="0" smtClean="0">
              <a:latin typeface="Comic Sans MS" pitchFamily="66" charset="0"/>
            </a:endParaRPr>
          </a:p>
          <a:p>
            <a:r>
              <a:rPr lang="es-PE" sz="2800" dirty="0" smtClean="0">
                <a:latin typeface="Comic Sans MS" pitchFamily="66" charset="0"/>
              </a:rPr>
              <a:t>Profesor:</a:t>
            </a:r>
          </a:p>
          <a:p>
            <a:r>
              <a:rPr lang="es-PE" sz="2800" dirty="0" smtClean="0">
                <a:latin typeface="Comic Sans MS" pitchFamily="66" charset="0"/>
              </a:rPr>
              <a:t>Luis Miranda</a:t>
            </a:r>
          </a:p>
          <a:p>
            <a:endParaRPr lang="es-PE" sz="2800" dirty="0" smtClean="0">
              <a:latin typeface="Comic Sans MS" pitchFamily="66" charset="0"/>
            </a:endParaRPr>
          </a:p>
          <a:p>
            <a:r>
              <a:rPr lang="es-PE" sz="2800" dirty="0" smtClean="0">
                <a:latin typeface="Comic Sans MS" pitchFamily="66" charset="0"/>
              </a:rPr>
              <a:t>Grado y sección:</a:t>
            </a:r>
          </a:p>
          <a:p>
            <a:r>
              <a:rPr lang="es-PE" sz="2800" dirty="0" smtClean="0">
                <a:latin typeface="Comic Sans MS" pitchFamily="66" charset="0"/>
              </a:rPr>
              <a:t>3ro “C</a:t>
            </a:r>
            <a:r>
              <a:rPr lang="es-PE" sz="2600" dirty="0" smtClean="0">
                <a:latin typeface="Comic Sans MS" pitchFamily="66" charset="0"/>
              </a:rPr>
              <a:t>”</a:t>
            </a:r>
            <a:endParaRPr lang="es-PE" dirty="0" smtClean="0">
              <a:latin typeface="Comic Sans MS" pitchFamily="66" charset="0"/>
            </a:endParaRPr>
          </a:p>
          <a:p>
            <a:endParaRPr lang="es-PE" dirty="0" smtClean="0"/>
          </a:p>
          <a:p>
            <a:r>
              <a:rPr lang="es-PE" dirty="0" smtClean="0"/>
              <a:t> </a:t>
            </a:r>
            <a:endParaRPr lang="es-PE" dirty="0"/>
          </a:p>
        </p:txBody>
      </p:sp>
      <p:pic>
        <p:nvPicPr>
          <p:cNvPr id="12289" name="Picture 1" descr="C:\Documents and Settings\LEONIC\Configuración local\Archivos temporales de Internet\Content.IE5\FS673OHO\MC900444752[1].jpg"/>
          <p:cNvPicPr>
            <a:picLocks noChangeAspect="1" noChangeArrowheads="1"/>
          </p:cNvPicPr>
          <p:nvPr/>
        </p:nvPicPr>
        <p:blipFill>
          <a:blip r:embed="rId2" cstate="print"/>
          <a:srcRect/>
          <a:stretch>
            <a:fillRect/>
          </a:stretch>
        </p:blipFill>
        <p:spPr bwMode="auto">
          <a:xfrm>
            <a:off x="4429124" y="3071810"/>
            <a:ext cx="2724545" cy="3527924"/>
          </a:xfrm>
          <a:prstGeom prst="rect">
            <a:avLst/>
          </a:prstGeom>
          <a:noFill/>
          <a:effectLst>
            <a:glow rad="228600">
              <a:srgbClr val="FF66FF">
                <a:alpha val="40000"/>
              </a:srgbClr>
            </a:glow>
            <a:softEdge rad="127000"/>
          </a:effectLst>
        </p:spPr>
      </p:pic>
      <p:sp>
        <p:nvSpPr>
          <p:cNvPr id="6" name="5 Corazón"/>
          <p:cNvSpPr/>
          <p:nvPr/>
        </p:nvSpPr>
        <p:spPr>
          <a:xfrm>
            <a:off x="7643834" y="3500438"/>
            <a:ext cx="928694" cy="928694"/>
          </a:xfrm>
          <a:prstGeom prst="heart">
            <a:avLst/>
          </a:prstGeom>
          <a:solidFill>
            <a:srgbClr val="FF66FF"/>
          </a:solidFill>
          <a:ln>
            <a:solidFill>
              <a:srgbClr val="CC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8" name="7 Corazón"/>
          <p:cNvSpPr/>
          <p:nvPr/>
        </p:nvSpPr>
        <p:spPr>
          <a:xfrm>
            <a:off x="2928926" y="4643446"/>
            <a:ext cx="928694" cy="928694"/>
          </a:xfrm>
          <a:prstGeom prst="heart">
            <a:avLst/>
          </a:prstGeom>
          <a:solidFill>
            <a:srgbClr val="FF66FF"/>
          </a:solidFill>
          <a:ln>
            <a:solidFill>
              <a:srgbClr val="CC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6" presetClass="emph" presetSubtype="0" fill="hold" grpId="0" nodeType="clickEffect">
                                  <p:stCondLst>
                                    <p:cond delay="0"/>
                                  </p:stCondLst>
                                  <p:childTnLst>
                                    <p:animEffect transition="out" filter="fade">
                                      <p:cBhvr>
                                        <p:cTn id="14" dur="500" tmFilter="0, 0; .2, .5; .8, .5; 1, 0"/>
                                        <p:tgtEl>
                                          <p:spTgt spid="6"/>
                                        </p:tgtEl>
                                      </p:cBhvr>
                                    </p:animEffect>
                                    <p:animScale>
                                      <p:cBhvr>
                                        <p:cTn id="15" dur="250" autoRev="1" fill="hold"/>
                                        <p:tgtEl>
                                          <p:spTgt spid="6"/>
                                        </p:tgtEl>
                                      </p:cBhvr>
                                      <p:by x="105000" y="105000"/>
                                    </p:animScale>
                                  </p:childTnLst>
                                </p:cTn>
                              </p:par>
                              <p:par>
                                <p:cTn id="16" presetID="26" presetClass="emph" presetSubtype="0" fill="hold" grpId="0" nodeType="withEffect">
                                  <p:stCondLst>
                                    <p:cond delay="0"/>
                                  </p:stCondLst>
                                  <p:childTnLst>
                                    <p:animEffect transition="out" filter="fade">
                                      <p:cBhvr>
                                        <p:cTn id="17" dur="500" tmFilter="0, 0; .2, .5; .8, .5; 1, 0"/>
                                        <p:tgtEl>
                                          <p:spTgt spid="8"/>
                                        </p:tgtEl>
                                      </p:cBhvr>
                                    </p:animEffect>
                                    <p:animScale>
                                      <p:cBhvr>
                                        <p:cTn id="18" dur="250" autoRev="1" fill="hold"/>
                                        <p:tgtEl>
                                          <p:spTgt spid="8"/>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grpId="1" nodeType="clickEffect">
                                  <p:stCondLst>
                                    <p:cond delay="0"/>
                                  </p:stCondLst>
                                  <p:childTnLst>
                                    <p:animEffect transition="out" filter="fade">
                                      <p:cBhvr>
                                        <p:cTn id="22" dur="500" tmFilter="0, 0; .2, .5; .8, .5; 1, 0"/>
                                        <p:tgtEl>
                                          <p:spTgt spid="6"/>
                                        </p:tgtEl>
                                      </p:cBhvr>
                                    </p:animEffect>
                                    <p:animScale>
                                      <p:cBhvr>
                                        <p:cTn id="23" dur="250" autoRev="1" fill="hold"/>
                                        <p:tgtEl>
                                          <p:spTgt spid="6"/>
                                        </p:tgtEl>
                                      </p:cBhvr>
                                      <p:by x="105000" y="105000"/>
                                    </p:animScale>
                                  </p:childTnLst>
                                </p:cTn>
                              </p:par>
                              <p:par>
                                <p:cTn id="24" presetID="26" presetClass="emph" presetSubtype="0" fill="hold" grpId="1" nodeType="withEffect">
                                  <p:stCondLst>
                                    <p:cond delay="0"/>
                                  </p:stCondLst>
                                  <p:childTnLst>
                                    <p:animEffect transition="out" filter="fade">
                                      <p:cBhvr>
                                        <p:cTn id="25" dur="500" tmFilter="0, 0; .2, .5; .8, .5; 1, 0"/>
                                        <p:tgtEl>
                                          <p:spTgt spid="8"/>
                                        </p:tgtEl>
                                      </p:cBhvr>
                                    </p:animEffect>
                                    <p:animScale>
                                      <p:cBhvr>
                                        <p:cTn id="26" dur="250" autoRev="1" fill="hold"/>
                                        <p:tgtEl>
                                          <p:spTgt spid="8"/>
                                        </p:tgtEl>
                                      </p:cBhvr>
                                      <p:by x="105000" y="105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12289"/>
                                        </p:tgtEl>
                                        <p:attrNameLst>
                                          <p:attrName>style.visibility</p:attrName>
                                        </p:attrNameLst>
                                      </p:cBhvr>
                                      <p:to>
                                        <p:strVal val="visible"/>
                                      </p:to>
                                    </p:set>
                                    <p:animEffect transition="in" filter="wipe(down)">
                                      <p:cBhvr>
                                        <p:cTn id="31" dur="580">
                                          <p:stCondLst>
                                            <p:cond delay="0"/>
                                          </p:stCondLst>
                                        </p:cTn>
                                        <p:tgtEl>
                                          <p:spTgt spid="12289"/>
                                        </p:tgtEl>
                                      </p:cBhvr>
                                    </p:animEffect>
                                    <p:anim calcmode="lin" valueType="num">
                                      <p:cBhvr>
                                        <p:cTn id="32" dur="1822" tmFilter="0,0; 0.14,0.36; 0.43,0.73; 0.71,0.91; 1.0,1.0">
                                          <p:stCondLst>
                                            <p:cond delay="0"/>
                                          </p:stCondLst>
                                        </p:cTn>
                                        <p:tgtEl>
                                          <p:spTgt spid="12289"/>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2289"/>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2289"/>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2289"/>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2289"/>
                                        </p:tgtEl>
                                        <p:attrNameLst>
                                          <p:attrName>ppt_y</p:attrName>
                                        </p:attrNameLst>
                                      </p:cBhvr>
                                      <p:tavLst>
                                        <p:tav tm="0" fmla="#ppt_y-sin(pi*$)/81">
                                          <p:val>
                                            <p:fltVal val="0"/>
                                          </p:val>
                                        </p:tav>
                                        <p:tav tm="100000">
                                          <p:val>
                                            <p:fltVal val="1"/>
                                          </p:val>
                                        </p:tav>
                                      </p:tavLst>
                                    </p:anim>
                                    <p:animScale>
                                      <p:cBhvr>
                                        <p:cTn id="37" dur="26">
                                          <p:stCondLst>
                                            <p:cond delay="650"/>
                                          </p:stCondLst>
                                        </p:cTn>
                                        <p:tgtEl>
                                          <p:spTgt spid="12289"/>
                                        </p:tgtEl>
                                      </p:cBhvr>
                                      <p:to x="100000" y="60000"/>
                                    </p:animScale>
                                    <p:animScale>
                                      <p:cBhvr>
                                        <p:cTn id="38" dur="166" decel="50000">
                                          <p:stCondLst>
                                            <p:cond delay="676"/>
                                          </p:stCondLst>
                                        </p:cTn>
                                        <p:tgtEl>
                                          <p:spTgt spid="12289"/>
                                        </p:tgtEl>
                                      </p:cBhvr>
                                      <p:to x="100000" y="100000"/>
                                    </p:animScale>
                                    <p:animScale>
                                      <p:cBhvr>
                                        <p:cTn id="39" dur="26">
                                          <p:stCondLst>
                                            <p:cond delay="1312"/>
                                          </p:stCondLst>
                                        </p:cTn>
                                        <p:tgtEl>
                                          <p:spTgt spid="12289"/>
                                        </p:tgtEl>
                                      </p:cBhvr>
                                      <p:to x="100000" y="80000"/>
                                    </p:animScale>
                                    <p:animScale>
                                      <p:cBhvr>
                                        <p:cTn id="40" dur="166" decel="50000">
                                          <p:stCondLst>
                                            <p:cond delay="1338"/>
                                          </p:stCondLst>
                                        </p:cTn>
                                        <p:tgtEl>
                                          <p:spTgt spid="12289"/>
                                        </p:tgtEl>
                                      </p:cBhvr>
                                      <p:to x="100000" y="100000"/>
                                    </p:animScale>
                                    <p:animScale>
                                      <p:cBhvr>
                                        <p:cTn id="41" dur="26">
                                          <p:stCondLst>
                                            <p:cond delay="1642"/>
                                          </p:stCondLst>
                                        </p:cTn>
                                        <p:tgtEl>
                                          <p:spTgt spid="12289"/>
                                        </p:tgtEl>
                                      </p:cBhvr>
                                      <p:to x="100000" y="90000"/>
                                    </p:animScale>
                                    <p:animScale>
                                      <p:cBhvr>
                                        <p:cTn id="42" dur="166" decel="50000">
                                          <p:stCondLst>
                                            <p:cond delay="1668"/>
                                          </p:stCondLst>
                                        </p:cTn>
                                        <p:tgtEl>
                                          <p:spTgt spid="12289"/>
                                        </p:tgtEl>
                                      </p:cBhvr>
                                      <p:to x="100000" y="100000"/>
                                    </p:animScale>
                                    <p:animScale>
                                      <p:cBhvr>
                                        <p:cTn id="43" dur="26">
                                          <p:stCondLst>
                                            <p:cond delay="1808"/>
                                          </p:stCondLst>
                                        </p:cTn>
                                        <p:tgtEl>
                                          <p:spTgt spid="12289"/>
                                        </p:tgtEl>
                                      </p:cBhvr>
                                      <p:to x="100000" y="95000"/>
                                    </p:animScale>
                                    <p:animScale>
                                      <p:cBhvr>
                                        <p:cTn id="44" dur="166" decel="50000">
                                          <p:stCondLst>
                                            <p:cond delay="1834"/>
                                          </p:stCondLst>
                                        </p:cTn>
                                        <p:tgtEl>
                                          <p:spTgt spid="12289"/>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nodeType="click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 calcmode="lin" valueType="num">
                                      <p:cBhvr>
                                        <p:cTn id="4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0" end="0"/>
                                            </p:txEl>
                                          </p:spTgt>
                                        </p:tgtEl>
                                        <p:attrNameLst>
                                          <p:attrName>ppt_h</p:attrName>
                                        </p:attrNameLst>
                                      </p:cBhvr>
                                      <p:tavLst>
                                        <p:tav tm="0">
                                          <p:val>
                                            <p:strVal val="#ppt_h"/>
                                          </p:val>
                                        </p:tav>
                                        <p:tav tm="100000">
                                          <p:val>
                                            <p:strVal val="#ppt_h"/>
                                          </p:val>
                                        </p:tav>
                                      </p:tavLst>
                                    </p:anim>
                                  </p:childTnLst>
                                </p:cTn>
                              </p:par>
                              <p:par>
                                <p:cTn id="51" presetID="17" presetClass="entr" presetSubtype="10" fill="hold" nodeType="withEffect">
                                  <p:stCondLst>
                                    <p:cond delay="0"/>
                                  </p:stCondLst>
                                  <p:childTnLst>
                                    <p:set>
                                      <p:cBhvr>
                                        <p:cTn id="52" dur="1" fill="hold">
                                          <p:stCondLst>
                                            <p:cond delay="0"/>
                                          </p:stCondLst>
                                        </p:cTn>
                                        <p:tgtEl>
                                          <p:spTgt spid="3">
                                            <p:txEl>
                                              <p:pRg st="1" end="1"/>
                                            </p:txEl>
                                          </p:spTgt>
                                        </p:tgtEl>
                                        <p:attrNameLst>
                                          <p:attrName>style.visibility</p:attrName>
                                        </p:attrNameLst>
                                      </p:cBhvr>
                                      <p:to>
                                        <p:strVal val="visible"/>
                                      </p:to>
                                    </p:set>
                                    <p:anim calcmode="lin" valueType="num">
                                      <p:cBhvr>
                                        <p:cTn id="5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54" dur="500" fill="hold"/>
                                        <p:tgtEl>
                                          <p:spTgt spid="3">
                                            <p:txEl>
                                              <p:pRg st="1" end="1"/>
                                            </p:txEl>
                                          </p:spTgt>
                                        </p:tgtEl>
                                        <p:attrNameLst>
                                          <p:attrName>ppt_h</p:attrName>
                                        </p:attrNameLst>
                                      </p:cBhvr>
                                      <p:tavLst>
                                        <p:tav tm="0">
                                          <p:val>
                                            <p:strVal val="#ppt_h"/>
                                          </p:val>
                                        </p:tav>
                                        <p:tav tm="100000">
                                          <p:val>
                                            <p:strVal val="#ppt_h"/>
                                          </p:val>
                                        </p:tav>
                                      </p:tavLst>
                                    </p:anim>
                                  </p:childTnLst>
                                </p:cTn>
                              </p:par>
                              <p:par>
                                <p:cTn id="55" presetID="17" presetClass="entr" presetSubtype="10" fill="hold" nodeType="withEffect">
                                  <p:stCondLst>
                                    <p:cond delay="0"/>
                                  </p:stCondLst>
                                  <p:childTnLst>
                                    <p:set>
                                      <p:cBhvr>
                                        <p:cTn id="56" dur="1" fill="hold">
                                          <p:stCondLst>
                                            <p:cond delay="0"/>
                                          </p:stCondLst>
                                        </p:cTn>
                                        <p:tgtEl>
                                          <p:spTgt spid="3">
                                            <p:txEl>
                                              <p:pRg st="3" end="3"/>
                                            </p:txEl>
                                          </p:spTgt>
                                        </p:tgtEl>
                                        <p:attrNameLst>
                                          <p:attrName>style.visibility</p:attrName>
                                        </p:attrNameLst>
                                      </p:cBhvr>
                                      <p:to>
                                        <p:strVal val="visible"/>
                                      </p:to>
                                    </p:set>
                                    <p:anim calcmode="lin" valueType="num">
                                      <p:cBhvr>
                                        <p:cTn id="5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58" dur="500" fill="hold"/>
                                        <p:tgtEl>
                                          <p:spTgt spid="3">
                                            <p:txEl>
                                              <p:pRg st="3" end="3"/>
                                            </p:txEl>
                                          </p:spTgt>
                                        </p:tgtEl>
                                        <p:attrNameLst>
                                          <p:attrName>ppt_h</p:attrName>
                                        </p:attrNameLst>
                                      </p:cBhvr>
                                      <p:tavLst>
                                        <p:tav tm="0">
                                          <p:val>
                                            <p:strVal val="#ppt_h"/>
                                          </p:val>
                                        </p:tav>
                                        <p:tav tm="100000">
                                          <p:val>
                                            <p:strVal val="#ppt_h"/>
                                          </p:val>
                                        </p:tav>
                                      </p:tavLst>
                                    </p:anim>
                                  </p:childTnLst>
                                </p:cTn>
                              </p:par>
                              <p:par>
                                <p:cTn id="59" presetID="17" presetClass="entr" presetSubtype="10" fill="hold" nodeType="withEffect">
                                  <p:stCondLst>
                                    <p:cond delay="0"/>
                                  </p:stCondLst>
                                  <p:childTnLst>
                                    <p:set>
                                      <p:cBhvr>
                                        <p:cTn id="60" dur="1" fill="hold">
                                          <p:stCondLst>
                                            <p:cond delay="0"/>
                                          </p:stCondLst>
                                        </p:cTn>
                                        <p:tgtEl>
                                          <p:spTgt spid="3">
                                            <p:txEl>
                                              <p:pRg st="4" end="4"/>
                                            </p:txEl>
                                          </p:spTgt>
                                        </p:tgtEl>
                                        <p:attrNameLst>
                                          <p:attrName>style.visibility</p:attrName>
                                        </p:attrNameLst>
                                      </p:cBhvr>
                                      <p:to>
                                        <p:strVal val="visible"/>
                                      </p:to>
                                    </p:set>
                                    <p:anim calcmode="lin" valueType="num">
                                      <p:cBhvr>
                                        <p:cTn id="6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62" dur="500" fill="hold"/>
                                        <p:tgtEl>
                                          <p:spTgt spid="3">
                                            <p:txEl>
                                              <p:pRg st="4" end="4"/>
                                            </p:txEl>
                                          </p:spTgt>
                                        </p:tgtEl>
                                        <p:attrNameLst>
                                          <p:attrName>ppt_h</p:attrName>
                                        </p:attrNameLst>
                                      </p:cBhvr>
                                      <p:tavLst>
                                        <p:tav tm="0">
                                          <p:val>
                                            <p:strVal val="#ppt_h"/>
                                          </p:val>
                                        </p:tav>
                                        <p:tav tm="100000">
                                          <p:val>
                                            <p:strVal val="#ppt_h"/>
                                          </p:val>
                                        </p:tav>
                                      </p:tavLst>
                                    </p:anim>
                                  </p:childTnLst>
                                </p:cTn>
                              </p:par>
                              <p:par>
                                <p:cTn id="63" presetID="17" presetClass="entr" presetSubtype="10" fill="hold" nodeType="withEffect">
                                  <p:stCondLst>
                                    <p:cond delay="0"/>
                                  </p:stCondLst>
                                  <p:childTnLst>
                                    <p:set>
                                      <p:cBhvr>
                                        <p:cTn id="64" dur="1" fill="hold">
                                          <p:stCondLst>
                                            <p:cond delay="0"/>
                                          </p:stCondLst>
                                        </p:cTn>
                                        <p:tgtEl>
                                          <p:spTgt spid="3">
                                            <p:txEl>
                                              <p:pRg st="6" end="6"/>
                                            </p:txEl>
                                          </p:spTgt>
                                        </p:tgtEl>
                                        <p:attrNameLst>
                                          <p:attrName>style.visibility</p:attrName>
                                        </p:attrNameLst>
                                      </p:cBhvr>
                                      <p:to>
                                        <p:strVal val="visible"/>
                                      </p:to>
                                    </p:set>
                                    <p:anim calcmode="lin" valueType="num">
                                      <p:cBhvr>
                                        <p:cTn id="65"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66" dur="500" fill="hold"/>
                                        <p:tgtEl>
                                          <p:spTgt spid="3">
                                            <p:txEl>
                                              <p:pRg st="6" end="6"/>
                                            </p:txEl>
                                          </p:spTgt>
                                        </p:tgtEl>
                                        <p:attrNameLst>
                                          <p:attrName>ppt_h</p:attrName>
                                        </p:attrNameLst>
                                      </p:cBhvr>
                                      <p:tavLst>
                                        <p:tav tm="0">
                                          <p:val>
                                            <p:strVal val="#ppt_h"/>
                                          </p:val>
                                        </p:tav>
                                        <p:tav tm="100000">
                                          <p:val>
                                            <p:strVal val="#ppt_h"/>
                                          </p:val>
                                        </p:tav>
                                      </p:tavLst>
                                    </p:anim>
                                  </p:childTnLst>
                                </p:cTn>
                              </p:par>
                              <p:par>
                                <p:cTn id="67" presetID="17" presetClass="entr" presetSubtype="10" fill="hold" nodeType="withEffect">
                                  <p:stCondLst>
                                    <p:cond delay="0"/>
                                  </p:stCondLst>
                                  <p:childTnLst>
                                    <p:set>
                                      <p:cBhvr>
                                        <p:cTn id="68" dur="1" fill="hold">
                                          <p:stCondLst>
                                            <p:cond delay="0"/>
                                          </p:stCondLst>
                                        </p:cTn>
                                        <p:tgtEl>
                                          <p:spTgt spid="3">
                                            <p:txEl>
                                              <p:pRg st="7" end="7"/>
                                            </p:txEl>
                                          </p:spTgt>
                                        </p:tgtEl>
                                        <p:attrNameLst>
                                          <p:attrName>style.visibility</p:attrName>
                                        </p:attrNameLst>
                                      </p:cBhvr>
                                      <p:to>
                                        <p:strVal val="visible"/>
                                      </p:to>
                                    </p:set>
                                    <p:anim calcmode="lin" valueType="num">
                                      <p:cBhvr>
                                        <p:cTn id="69"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70" dur="500" fill="hold"/>
                                        <p:tgtEl>
                                          <p:spTgt spid="3">
                                            <p:txEl>
                                              <p:pRg st="7" end="7"/>
                                            </p:txEl>
                                          </p:spTgt>
                                        </p:tgtEl>
                                        <p:attrNameLst>
                                          <p:attrName>ppt_h</p:attrName>
                                        </p:attrNameLst>
                                      </p:cBhvr>
                                      <p:tavLst>
                                        <p:tav tm="0">
                                          <p:val>
                                            <p:strVal val="#ppt_h"/>
                                          </p:val>
                                        </p:tav>
                                        <p:tav tm="100000">
                                          <p:val>
                                            <p:strVal val="#ppt_h"/>
                                          </p:val>
                                        </p:tav>
                                      </p:tavLst>
                                    </p:anim>
                                  </p:childTnLst>
                                </p:cTn>
                              </p:par>
                              <p:par>
                                <p:cTn id="71" presetID="17" presetClass="entr" presetSubtype="10" fill="hold" nodeType="withEffect">
                                  <p:stCondLst>
                                    <p:cond delay="0"/>
                                  </p:stCondLst>
                                  <p:childTnLst>
                                    <p:set>
                                      <p:cBhvr>
                                        <p:cTn id="72" dur="1" fill="hold">
                                          <p:stCondLst>
                                            <p:cond delay="0"/>
                                          </p:stCondLst>
                                        </p:cTn>
                                        <p:tgtEl>
                                          <p:spTgt spid="3">
                                            <p:txEl>
                                              <p:pRg st="9" end="9"/>
                                            </p:txEl>
                                          </p:spTgt>
                                        </p:tgtEl>
                                        <p:attrNameLst>
                                          <p:attrName>style.visibility</p:attrName>
                                        </p:attrNameLst>
                                      </p:cBhvr>
                                      <p:to>
                                        <p:strVal val="visible"/>
                                      </p:to>
                                    </p:set>
                                    <p:anim calcmode="lin" valueType="num">
                                      <p:cBhvr>
                                        <p:cTn id="73"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74" dur="500" fill="hold"/>
                                        <p:tgtEl>
                                          <p:spTgt spid="3">
                                            <p:txEl>
                                              <p:pRg st="9" end="9"/>
                                            </p:txEl>
                                          </p:spTgt>
                                        </p:tgtEl>
                                        <p:attrNameLst>
                                          <p:attrName>ppt_h</p:attrName>
                                        </p:attrNameLst>
                                      </p:cBhvr>
                                      <p:tavLst>
                                        <p:tav tm="0">
                                          <p:val>
                                            <p:strVal val="#ppt_h"/>
                                          </p:val>
                                        </p:tav>
                                        <p:tav tm="100000">
                                          <p:val>
                                            <p:strVal val="#ppt_h"/>
                                          </p:val>
                                        </p:tav>
                                      </p:tavLst>
                                    </p:anim>
                                  </p:childTnLst>
                                </p:cTn>
                              </p:par>
                              <p:par>
                                <p:cTn id="75" presetID="17" presetClass="entr" presetSubtype="10" fill="hold" nodeType="with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78" dur="500" fill="hold"/>
                                        <p:tgtEl>
                                          <p:spTgt spid="3">
                                            <p:txEl>
                                              <p:pRg st="10" end="1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6" grpId="1" animBg="1"/>
      <p:bldP spid="8" grpId="0" animBg="1"/>
      <p:bldP spid="8"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Documents and Settings\LEONIC\Escritorio\rociito\por favor no me borres de tu vida.jpg"/>
          <p:cNvPicPr>
            <a:picLocks noChangeAspect="1" noChangeArrowheads="1"/>
          </p:cNvPicPr>
          <p:nvPr/>
        </p:nvPicPr>
        <p:blipFill>
          <a:blip r:embed="rId2"/>
          <a:srcRect/>
          <a:stretch>
            <a:fillRect/>
          </a:stretch>
        </p:blipFill>
        <p:spPr bwMode="auto">
          <a:xfrm>
            <a:off x="1" y="0"/>
            <a:ext cx="9144000" cy="6858000"/>
          </a:xfrm>
          <a:prstGeom prst="rect">
            <a:avLst/>
          </a:prstGeom>
          <a:noFill/>
        </p:spPr>
      </p:pic>
      <p:sp>
        <p:nvSpPr>
          <p:cNvPr id="2" name="1 Título"/>
          <p:cNvSpPr>
            <a:spLocks noGrp="1"/>
          </p:cNvSpPr>
          <p:nvPr>
            <p:ph type="title"/>
          </p:nvPr>
        </p:nvSpPr>
        <p:spPr>
          <a:xfrm>
            <a:off x="457200" y="320040"/>
            <a:ext cx="8543956" cy="1108696"/>
          </a:xfrm>
        </p:spPr>
        <p:txBody>
          <a:bodyPr/>
          <a:lstStyle/>
          <a:p>
            <a:endParaRPr lang="es-PE" dirty="0"/>
          </a:p>
        </p:txBody>
      </p:sp>
      <p:sp>
        <p:nvSpPr>
          <p:cNvPr id="3" name="2 Marcador de contenido"/>
          <p:cNvSpPr>
            <a:spLocks noGrp="1"/>
          </p:cNvSpPr>
          <p:nvPr>
            <p:ph idx="1"/>
          </p:nvPr>
        </p:nvSpPr>
        <p:spPr>
          <a:xfrm>
            <a:off x="457200" y="1714488"/>
            <a:ext cx="8401080" cy="4741248"/>
          </a:xfrm>
        </p:spPr>
        <p:txBody>
          <a:bodyPr/>
          <a:lstStyle/>
          <a:p>
            <a:r>
              <a:rPr lang="es-PE" sz="3200" dirty="0" smtClean="0">
                <a:solidFill>
                  <a:srgbClr val="00B050"/>
                </a:solidFill>
              </a:rPr>
              <a:t>El </a:t>
            </a:r>
            <a:r>
              <a:rPr lang="es-PE" sz="3200" dirty="0" err="1" smtClean="0">
                <a:solidFill>
                  <a:srgbClr val="00B050"/>
                </a:solidFill>
              </a:rPr>
              <a:t>amor:cuando</a:t>
            </a:r>
            <a:r>
              <a:rPr lang="es-PE" sz="3200" dirty="0" smtClean="0">
                <a:solidFill>
                  <a:srgbClr val="00B050"/>
                </a:solidFill>
              </a:rPr>
              <a:t> llegamos a esta etapa aparece un efecto mas solido y sincero conocido como “el amor” en la cual podemos asumir un compromiso que implica nuevas vivencias</a:t>
            </a:r>
          </a:p>
          <a:p>
            <a:endParaRPr lang="es-PE" dirty="0" smtClean="0">
              <a:solidFill>
                <a:srgbClr val="00B050"/>
              </a:solidFill>
            </a:endParaRPr>
          </a:p>
          <a:p>
            <a:endParaRPr lang="es-PE"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t2.gstatic.com/images?q=tbn:ANd9GcQ6OXaDXT5O97h8cZJM6-8i-Jah7eb1UIPyNRkszoCBtcp8WtxFSQ"/>
          <p:cNvPicPr>
            <a:picLocks noChangeAspect="1" noChangeArrowheads="1"/>
          </p:cNvPicPr>
          <p:nvPr/>
        </p:nvPicPr>
        <p:blipFill>
          <a:blip r:embed="rId2"/>
          <a:srcRect/>
          <a:stretch>
            <a:fillRect/>
          </a:stretch>
        </p:blipFill>
        <p:spPr bwMode="auto">
          <a:xfrm>
            <a:off x="1" y="0"/>
            <a:ext cx="9144000" cy="6858000"/>
          </a:xfrm>
          <a:prstGeom prst="rect">
            <a:avLst/>
          </a:prstGeom>
          <a:noFill/>
        </p:spPr>
      </p:pic>
      <p:sp>
        <p:nvSpPr>
          <p:cNvPr id="2" name="1 Título"/>
          <p:cNvSpPr>
            <a:spLocks noGrp="1"/>
          </p:cNvSpPr>
          <p:nvPr>
            <p:ph type="title"/>
          </p:nvPr>
        </p:nvSpPr>
        <p:spPr>
          <a:xfrm>
            <a:off x="457200" y="320040"/>
            <a:ext cx="7472386" cy="1108696"/>
          </a:xfrm>
        </p:spPr>
        <p:txBody>
          <a:bodyPr/>
          <a:lstStyle/>
          <a:p>
            <a:endParaRPr lang="es-PE" dirty="0"/>
          </a:p>
        </p:txBody>
      </p:sp>
      <p:sp>
        <p:nvSpPr>
          <p:cNvPr id="3" name="2 Marcador de contenido"/>
          <p:cNvSpPr>
            <a:spLocks noGrp="1"/>
          </p:cNvSpPr>
          <p:nvPr>
            <p:ph idx="1"/>
          </p:nvPr>
        </p:nvSpPr>
        <p:spPr>
          <a:xfrm>
            <a:off x="457200" y="1857364"/>
            <a:ext cx="7400948" cy="4598372"/>
          </a:xfrm>
        </p:spPr>
        <p:txBody>
          <a:bodyPr/>
          <a:lstStyle/>
          <a:p>
            <a:endParaRPr lang="es-PE" dirty="0"/>
          </a:p>
        </p:txBody>
      </p:sp>
      <p:pic>
        <p:nvPicPr>
          <p:cNvPr id="35843" name="Picture 3" descr="C:\Documents and Settings\LEONIC\Escritorio\rociito\Nombre-animado-Rocio.gif"/>
          <p:cNvPicPr>
            <a:picLocks noChangeAspect="1" noChangeArrowheads="1" noCrop="1"/>
          </p:cNvPicPr>
          <p:nvPr/>
        </p:nvPicPr>
        <p:blipFill>
          <a:blip r:embed="rId3"/>
          <a:srcRect/>
          <a:stretch>
            <a:fillRect/>
          </a:stretch>
        </p:blipFill>
        <p:spPr bwMode="auto">
          <a:xfrm>
            <a:off x="714348" y="1214422"/>
            <a:ext cx="6882488" cy="4705374"/>
          </a:xfrm>
          <a:prstGeom prst="rect">
            <a:avLst/>
          </a:prstGeom>
          <a:noFill/>
        </p:spPr>
      </p:pic>
      <p:pic>
        <p:nvPicPr>
          <p:cNvPr id="35845" name="Picture 5" descr="C:\Documents and Settings\LEONIC\Escritorio\rociito\corazon FLEXADOS.gif"/>
          <p:cNvPicPr>
            <a:picLocks noChangeAspect="1" noChangeArrowheads="1" noCrop="1"/>
          </p:cNvPicPr>
          <p:nvPr/>
        </p:nvPicPr>
        <p:blipFill>
          <a:blip r:embed="rId4"/>
          <a:srcRect/>
          <a:stretch>
            <a:fillRect/>
          </a:stretch>
        </p:blipFill>
        <p:spPr bwMode="auto">
          <a:xfrm>
            <a:off x="7286644" y="5000636"/>
            <a:ext cx="1524000" cy="619125"/>
          </a:xfrm>
          <a:prstGeom prst="rect">
            <a:avLst/>
          </a:prstGeom>
          <a:noFill/>
        </p:spPr>
      </p:pic>
      <p:pic>
        <p:nvPicPr>
          <p:cNvPr id="35846" name="Picture 6" descr="C:\Documents and Settings\LEONIC\Escritorio\rociito\corazon GUIÑO.gif"/>
          <p:cNvPicPr>
            <a:picLocks noChangeAspect="1" noChangeArrowheads="1" noCrop="1"/>
          </p:cNvPicPr>
          <p:nvPr/>
        </p:nvPicPr>
        <p:blipFill>
          <a:blip r:embed="rId5"/>
          <a:srcRect/>
          <a:stretch>
            <a:fillRect/>
          </a:stretch>
        </p:blipFill>
        <p:spPr bwMode="auto">
          <a:xfrm>
            <a:off x="285720" y="1071546"/>
            <a:ext cx="1905000" cy="1905000"/>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t2.gstatic.com/images?q=tbn:ANd9GcQRM1b637I3g5JuPUes-F9jsE77b2fFQn6bNgtU9iHkDCnnZWne"/>
          <p:cNvPicPr>
            <a:picLocks noChangeAspect="1" noChangeArrowheads="1"/>
          </p:cNvPicPr>
          <p:nvPr/>
        </p:nvPicPr>
        <p:blipFill>
          <a:blip r:embed="rId2"/>
          <a:srcRect/>
          <a:stretch>
            <a:fillRect/>
          </a:stretch>
        </p:blipFill>
        <p:spPr bwMode="auto">
          <a:xfrm>
            <a:off x="0" y="-17813"/>
            <a:ext cx="9144000" cy="6875813"/>
          </a:xfrm>
          <a:prstGeom prst="rect">
            <a:avLst/>
          </a:prstGeom>
          <a:noFill/>
        </p:spPr>
      </p:pic>
      <p:sp>
        <p:nvSpPr>
          <p:cNvPr id="2" name="1 Título"/>
          <p:cNvSpPr>
            <a:spLocks noGrp="1"/>
          </p:cNvSpPr>
          <p:nvPr>
            <p:ph type="title"/>
          </p:nvPr>
        </p:nvSpPr>
        <p:spPr>
          <a:xfrm>
            <a:off x="1571604" y="428604"/>
            <a:ext cx="6286544" cy="4929222"/>
          </a:xfrm>
        </p:spPr>
        <p:txBody>
          <a:bodyPr>
            <a:normAutofit/>
          </a:bodyPr>
          <a:lstStyle/>
          <a:p>
            <a:r>
              <a:rPr lang="es-PE" sz="2800" b="0" cap="none" dirty="0" smtClean="0">
                <a:ln>
                  <a:noFill/>
                </a:ln>
                <a:solidFill>
                  <a:srgbClr val="FF66FF"/>
                </a:solidFill>
                <a:latin typeface="Comic Sans MS" pitchFamily="66" charset="0"/>
              </a:rPr>
              <a:t>Este sentimiento nos produce gran placer, hasta la química de nuestro cuerpo cambia, dentro de el se produce unas sustancias llamadas endorfinas </a:t>
            </a:r>
            <a:r>
              <a:rPr lang="es-PE" sz="2800" b="0" cap="none" dirty="0" smtClean="0">
                <a:ln>
                  <a:noFill/>
                </a:ln>
                <a:solidFill>
                  <a:srgbClr val="00B0F0"/>
                </a:solidFill>
                <a:latin typeface="Comic Sans MS" pitchFamily="66" charset="0"/>
              </a:rPr>
              <a:t>.cuando estamos enamorados nos parece que nuestra pareja es perfecta y la persona mas maravillosa del mundo. Pero claro, este es amor ¨romántico¨ no es lo único que puede suceder.</a:t>
            </a:r>
            <a:r>
              <a:rPr lang="es-PE" sz="3200" dirty="0" smtClean="0">
                <a:solidFill>
                  <a:srgbClr val="FF66FF"/>
                </a:solidFill>
                <a:latin typeface="Comic Sans MS" pitchFamily="66" charset="0"/>
              </a:rPr>
              <a:t/>
            </a:r>
            <a:br>
              <a:rPr lang="es-PE" sz="3200" dirty="0" smtClean="0">
                <a:solidFill>
                  <a:srgbClr val="FF66FF"/>
                </a:solidFill>
                <a:latin typeface="Comic Sans MS" pitchFamily="66" charset="0"/>
              </a:rPr>
            </a:br>
            <a:endParaRPr lang="es-PE" sz="3200" dirty="0">
              <a:solidFill>
                <a:srgbClr val="FF66FF"/>
              </a:solidFill>
              <a:latin typeface="Comic Sans MS" pitchFamily="66" charset="0"/>
            </a:endParaRPr>
          </a:p>
        </p:txBody>
      </p:sp>
      <p:sp>
        <p:nvSpPr>
          <p:cNvPr id="7" name="1 Título"/>
          <p:cNvSpPr txBox="1">
            <a:spLocks/>
          </p:cNvSpPr>
          <p:nvPr/>
        </p:nvSpPr>
        <p:spPr>
          <a:xfrm>
            <a:off x="285720" y="1500174"/>
            <a:ext cx="2286016" cy="4000528"/>
          </a:xfrm>
          <a:prstGeom prst="rect">
            <a:avLst/>
          </a:prstGeom>
        </p:spPr>
        <p:txBody>
          <a:bodyPr vert="horz" lIns="45720" tIns="0" rIns="45720" bIns="0"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s-PE" sz="3800" b="1" i="0" u="none"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pic>
        <p:nvPicPr>
          <p:cNvPr id="19459" name="Picture 3" descr="C:\Documents and Settings\LEONIC\Escritorio\rociito\corazon LICUA.gif"/>
          <p:cNvPicPr>
            <a:picLocks noChangeAspect="1" noChangeArrowheads="1" noCrop="1"/>
          </p:cNvPicPr>
          <p:nvPr/>
        </p:nvPicPr>
        <p:blipFill>
          <a:blip r:embed="rId3"/>
          <a:srcRect/>
          <a:stretch>
            <a:fillRect/>
          </a:stretch>
        </p:blipFill>
        <p:spPr bwMode="auto">
          <a:xfrm>
            <a:off x="357158" y="642918"/>
            <a:ext cx="1143008" cy="1428760"/>
          </a:xfrm>
          <a:prstGeom prst="rect">
            <a:avLst/>
          </a:prstGeom>
          <a:noFill/>
        </p:spPr>
      </p:pic>
      <p:pic>
        <p:nvPicPr>
          <p:cNvPr id="19458" name="Picture 2" descr="http://www.imagenesanimadas.net/Amor/Corazones/corazon141.gif"/>
          <p:cNvPicPr>
            <a:picLocks noGrp="1" noChangeAspect="1" noChangeArrowheads="1" noCrop="1"/>
          </p:cNvPicPr>
          <p:nvPr>
            <p:ph idx="1"/>
          </p:nvPr>
        </p:nvPicPr>
        <p:blipFill>
          <a:blip r:embed="rId4"/>
          <a:srcRect/>
          <a:stretch>
            <a:fillRect/>
          </a:stretch>
        </p:blipFill>
        <p:spPr bwMode="auto">
          <a:xfrm>
            <a:off x="5286380" y="4143380"/>
            <a:ext cx="2819400" cy="2428875"/>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2.gstatic.com/images?q=tbn:ANd9GcQRM1b637I3g5JuPUes-F9jsE77b2fFQn6bNgtU9iHkDCnnZWne"/>
          <p:cNvPicPr>
            <a:picLocks noChangeAspect="1" noChangeArrowheads="1"/>
          </p:cNvPicPr>
          <p:nvPr/>
        </p:nvPicPr>
        <p:blipFill>
          <a:blip r:embed="rId2"/>
          <a:srcRect/>
          <a:stretch>
            <a:fillRect/>
          </a:stretch>
        </p:blipFill>
        <p:spPr bwMode="auto">
          <a:xfrm>
            <a:off x="1" y="1"/>
            <a:ext cx="9144000" cy="6858000"/>
          </a:xfrm>
          <a:prstGeom prst="rect">
            <a:avLst/>
          </a:prstGeom>
          <a:noFill/>
        </p:spPr>
      </p:pic>
      <p:sp>
        <p:nvSpPr>
          <p:cNvPr id="2" name="1 Título"/>
          <p:cNvSpPr>
            <a:spLocks noGrp="1"/>
          </p:cNvSpPr>
          <p:nvPr>
            <p:ph type="title"/>
          </p:nvPr>
        </p:nvSpPr>
        <p:spPr>
          <a:xfrm>
            <a:off x="642910" y="320040"/>
            <a:ext cx="7053290" cy="251440"/>
          </a:xfrm>
        </p:spPr>
        <p:txBody>
          <a:bodyPr>
            <a:normAutofit fontScale="90000"/>
          </a:bodyPr>
          <a:lstStyle/>
          <a:p>
            <a:endParaRPr lang="es-PE" dirty="0"/>
          </a:p>
        </p:txBody>
      </p:sp>
      <p:sp>
        <p:nvSpPr>
          <p:cNvPr id="3" name="2 Marcador de contenido"/>
          <p:cNvSpPr>
            <a:spLocks noGrp="1"/>
          </p:cNvSpPr>
          <p:nvPr>
            <p:ph idx="1"/>
          </p:nvPr>
        </p:nvSpPr>
        <p:spPr>
          <a:xfrm>
            <a:off x="500034" y="714356"/>
            <a:ext cx="5643602" cy="5786478"/>
          </a:xfrm>
        </p:spPr>
        <p:txBody>
          <a:bodyPr>
            <a:normAutofit fontScale="92500"/>
          </a:bodyPr>
          <a:lstStyle/>
          <a:p>
            <a:r>
              <a:rPr lang="es-PE" dirty="0" smtClean="0">
                <a:solidFill>
                  <a:srgbClr val="CC66FF"/>
                </a:solidFill>
              </a:rPr>
              <a:t>Causas</a:t>
            </a:r>
          </a:p>
          <a:p>
            <a:r>
              <a:rPr lang="es-PE" dirty="0" smtClean="0">
                <a:solidFill>
                  <a:srgbClr val="CC66FF"/>
                </a:solidFill>
              </a:rPr>
              <a:t>En cada persona el enamoramiento surge por causas diferentes y especificas. Vemos en esa persona a un ser encantador que nos cautivador una serie desde cualidades que nos gustan y nos atraen, su manera </a:t>
            </a:r>
            <a:r>
              <a:rPr lang="es-PE" dirty="0" smtClean="0">
                <a:solidFill>
                  <a:srgbClr val="00B0F0"/>
                </a:solidFill>
              </a:rPr>
              <a:t>de ser ,los buenos modales, su manera de comportarse,belleza,inteligencia,etc.Incluso a veces nos encontramos una causa objetiva y concreta que justifique los sentimientos que experimentamos.</a:t>
            </a:r>
          </a:p>
          <a:p>
            <a:r>
              <a:rPr lang="es-PE" dirty="0" smtClean="0">
                <a:solidFill>
                  <a:srgbClr val="00B0F0"/>
                </a:solidFill>
              </a:rPr>
              <a:t>El amor es un juego de sentimientos </a:t>
            </a:r>
          </a:p>
          <a:p>
            <a:endParaRPr lang="es-PE" dirty="0"/>
          </a:p>
        </p:txBody>
      </p:sp>
      <p:pic>
        <p:nvPicPr>
          <p:cNvPr id="18433" name="Picture 1" descr="C:\Documents and Settings\LEONIC\Configuración local\Archivos temporales de Internet\Content.IE5\8R1BC4WF\MC900444738[1].jpg"/>
          <p:cNvPicPr>
            <a:picLocks noChangeAspect="1" noChangeArrowheads="1"/>
          </p:cNvPicPr>
          <p:nvPr/>
        </p:nvPicPr>
        <p:blipFill>
          <a:blip r:embed="rId3" cstate="print"/>
          <a:srcRect/>
          <a:stretch>
            <a:fillRect/>
          </a:stretch>
        </p:blipFill>
        <p:spPr bwMode="auto">
          <a:xfrm rot="576585">
            <a:off x="6786578" y="1643050"/>
            <a:ext cx="1662099" cy="2152198"/>
          </a:xfrm>
          <a:prstGeom prst="rect">
            <a:avLst/>
          </a:prstGeom>
          <a:noFill/>
          <a:effectLst>
            <a:glow rad="228600">
              <a:schemeClr val="accent2">
                <a:satMod val="175000"/>
                <a:alpha val="40000"/>
              </a:schemeClr>
            </a:glow>
            <a:softEdge rad="63500"/>
          </a:effectLst>
        </p:spPr>
      </p:pic>
      <p:pic>
        <p:nvPicPr>
          <p:cNvPr id="18434" name="Picture 2" descr="C:\Documents and Settings\LEONIC\Escritorio\rociito\corazon ANIMADO.gif"/>
          <p:cNvPicPr>
            <a:picLocks noChangeAspect="1" noChangeArrowheads="1" noCrop="1"/>
          </p:cNvPicPr>
          <p:nvPr/>
        </p:nvPicPr>
        <p:blipFill>
          <a:blip r:embed="rId4"/>
          <a:srcRect/>
          <a:stretch>
            <a:fillRect/>
          </a:stretch>
        </p:blipFill>
        <p:spPr bwMode="auto">
          <a:xfrm>
            <a:off x="6284848" y="4588696"/>
            <a:ext cx="2143140" cy="1729820"/>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wipe(down)">
                                      <p:cBhvr>
                                        <p:cTn id="7" dur="580">
                                          <p:stCondLst>
                                            <p:cond delay="0"/>
                                          </p:stCondLst>
                                        </p:cTn>
                                        <p:tgtEl>
                                          <p:spTgt spid="18433"/>
                                        </p:tgtEl>
                                      </p:cBhvr>
                                    </p:animEffect>
                                    <p:anim calcmode="lin" valueType="num">
                                      <p:cBhvr>
                                        <p:cTn id="8" dur="1822" tmFilter="0,0; 0.14,0.36; 0.43,0.73; 0.71,0.91; 1.0,1.0">
                                          <p:stCondLst>
                                            <p:cond delay="0"/>
                                          </p:stCondLst>
                                        </p:cTn>
                                        <p:tgtEl>
                                          <p:spTgt spid="1843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843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843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843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8433"/>
                                        </p:tgtEl>
                                        <p:attrNameLst>
                                          <p:attrName>ppt_y</p:attrName>
                                        </p:attrNameLst>
                                      </p:cBhvr>
                                      <p:tavLst>
                                        <p:tav tm="0" fmla="#ppt_y-sin(pi*$)/81">
                                          <p:val>
                                            <p:fltVal val="0"/>
                                          </p:val>
                                        </p:tav>
                                        <p:tav tm="100000">
                                          <p:val>
                                            <p:fltVal val="1"/>
                                          </p:val>
                                        </p:tav>
                                      </p:tavLst>
                                    </p:anim>
                                    <p:animScale>
                                      <p:cBhvr>
                                        <p:cTn id="13" dur="26">
                                          <p:stCondLst>
                                            <p:cond delay="650"/>
                                          </p:stCondLst>
                                        </p:cTn>
                                        <p:tgtEl>
                                          <p:spTgt spid="18433"/>
                                        </p:tgtEl>
                                      </p:cBhvr>
                                      <p:to x="100000" y="60000"/>
                                    </p:animScale>
                                    <p:animScale>
                                      <p:cBhvr>
                                        <p:cTn id="14" dur="166" decel="50000">
                                          <p:stCondLst>
                                            <p:cond delay="676"/>
                                          </p:stCondLst>
                                        </p:cTn>
                                        <p:tgtEl>
                                          <p:spTgt spid="18433"/>
                                        </p:tgtEl>
                                      </p:cBhvr>
                                      <p:to x="100000" y="100000"/>
                                    </p:animScale>
                                    <p:animScale>
                                      <p:cBhvr>
                                        <p:cTn id="15" dur="26">
                                          <p:stCondLst>
                                            <p:cond delay="1312"/>
                                          </p:stCondLst>
                                        </p:cTn>
                                        <p:tgtEl>
                                          <p:spTgt spid="18433"/>
                                        </p:tgtEl>
                                      </p:cBhvr>
                                      <p:to x="100000" y="80000"/>
                                    </p:animScale>
                                    <p:animScale>
                                      <p:cBhvr>
                                        <p:cTn id="16" dur="166" decel="50000">
                                          <p:stCondLst>
                                            <p:cond delay="1338"/>
                                          </p:stCondLst>
                                        </p:cTn>
                                        <p:tgtEl>
                                          <p:spTgt spid="18433"/>
                                        </p:tgtEl>
                                      </p:cBhvr>
                                      <p:to x="100000" y="100000"/>
                                    </p:animScale>
                                    <p:animScale>
                                      <p:cBhvr>
                                        <p:cTn id="17" dur="26">
                                          <p:stCondLst>
                                            <p:cond delay="1642"/>
                                          </p:stCondLst>
                                        </p:cTn>
                                        <p:tgtEl>
                                          <p:spTgt spid="18433"/>
                                        </p:tgtEl>
                                      </p:cBhvr>
                                      <p:to x="100000" y="90000"/>
                                    </p:animScale>
                                    <p:animScale>
                                      <p:cBhvr>
                                        <p:cTn id="18" dur="166" decel="50000">
                                          <p:stCondLst>
                                            <p:cond delay="1668"/>
                                          </p:stCondLst>
                                        </p:cTn>
                                        <p:tgtEl>
                                          <p:spTgt spid="18433"/>
                                        </p:tgtEl>
                                      </p:cBhvr>
                                      <p:to x="100000" y="100000"/>
                                    </p:animScale>
                                    <p:animScale>
                                      <p:cBhvr>
                                        <p:cTn id="19" dur="26">
                                          <p:stCondLst>
                                            <p:cond delay="1808"/>
                                          </p:stCondLst>
                                        </p:cTn>
                                        <p:tgtEl>
                                          <p:spTgt spid="18433"/>
                                        </p:tgtEl>
                                      </p:cBhvr>
                                      <p:to x="100000" y="95000"/>
                                    </p:animScale>
                                    <p:animScale>
                                      <p:cBhvr>
                                        <p:cTn id="20" dur="166" decel="50000">
                                          <p:stCondLst>
                                            <p:cond delay="1834"/>
                                          </p:stCondLst>
                                        </p:cTn>
                                        <p:tgtEl>
                                          <p:spTgt spid="1843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3">
                                            <p:txEl>
                                              <p:pRg st="1" end="1"/>
                                            </p:txEl>
                                          </p:spTgt>
                                        </p:tgtEl>
                                      </p:cBhvr>
                                    </p:animEffect>
                                  </p:childTnLst>
                                </p:cTn>
                              </p:par>
                              <p:par>
                                <p:cTn id="28" presetID="53" presetClass="entr" presetSubtype="0" fill="hold"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p:cTn id="30"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t2.gstatic.com/images?q=tbn:ANd9GcQRM1b637I3g5JuPUes-F9jsE77b2fFQn6bNgtU9iHkDCnnZWne"/>
          <p:cNvPicPr>
            <a:picLocks noChangeAspect="1" noChangeArrowheads="1"/>
          </p:cNvPicPr>
          <p:nvPr/>
        </p:nvPicPr>
        <p:blipFill>
          <a:blip r:embed="rId2"/>
          <a:srcRect/>
          <a:stretch>
            <a:fillRect/>
          </a:stretch>
        </p:blipFill>
        <p:spPr bwMode="auto">
          <a:xfrm>
            <a:off x="1" y="1"/>
            <a:ext cx="9144000" cy="6858000"/>
          </a:xfrm>
          <a:prstGeom prst="rect">
            <a:avLst/>
          </a:prstGeom>
          <a:noFill/>
        </p:spPr>
      </p:pic>
      <p:sp>
        <p:nvSpPr>
          <p:cNvPr id="2" name="1 Título"/>
          <p:cNvSpPr>
            <a:spLocks noGrp="1"/>
          </p:cNvSpPr>
          <p:nvPr>
            <p:ph type="title"/>
          </p:nvPr>
        </p:nvSpPr>
        <p:spPr>
          <a:xfrm>
            <a:off x="214282" y="500042"/>
            <a:ext cx="5286412" cy="6000792"/>
          </a:xfrm>
        </p:spPr>
        <p:txBody>
          <a:bodyPr>
            <a:noAutofit/>
          </a:bodyPr>
          <a:lstStyle/>
          <a:p>
            <a:r>
              <a:rPr lang="es-PE" sz="2800" b="0" cap="none" dirty="0" smtClean="0">
                <a:ln>
                  <a:noFill/>
                </a:ln>
                <a:solidFill>
                  <a:srgbClr val="FF66FF"/>
                </a:solidFill>
              </a:rPr>
              <a:t>Cuando la persona enamorada es correspondida, siente un deseo irresistible de estar con la otra persona, de conocerla y de ahontar en su vida. Pero </a:t>
            </a:r>
            <a:r>
              <a:rPr lang="es-PE" sz="2800" b="0" cap="none" dirty="0" smtClean="0">
                <a:ln>
                  <a:noFill/>
                </a:ln>
                <a:solidFill>
                  <a:srgbClr val="CC66FF"/>
                </a:solidFill>
              </a:rPr>
              <a:t>cuando esto no es así y el enamorado no es correspondido, experimenta  un sentimiento de tristeza y </a:t>
            </a:r>
            <a:r>
              <a:rPr lang="es-PE" sz="2800" b="0" cap="none" dirty="0" smtClean="0">
                <a:ln>
                  <a:noFill/>
                </a:ln>
                <a:solidFill>
                  <a:srgbClr val="00B050"/>
                </a:solidFill>
              </a:rPr>
              <a:t>frustración  que tendrá que ir superando para salir de este estado.</a:t>
            </a:r>
            <a:r>
              <a:rPr lang="es-PE" sz="2800" dirty="0" smtClean="0"/>
              <a:t/>
            </a:r>
            <a:br>
              <a:rPr lang="es-PE" sz="2800" dirty="0" smtClean="0"/>
            </a:br>
            <a:endParaRPr lang="es-PE" sz="2800" dirty="0"/>
          </a:p>
        </p:txBody>
      </p:sp>
      <p:pic>
        <p:nvPicPr>
          <p:cNvPr id="5" name="4 Marcador de contenido" descr="konejitos.gif"/>
          <p:cNvPicPr>
            <a:picLocks noGrp="1" noChangeAspect="1"/>
          </p:cNvPicPr>
          <p:nvPr>
            <p:ph idx="1"/>
          </p:nvPr>
        </p:nvPicPr>
        <p:blipFill>
          <a:blip r:embed="rId3"/>
          <a:stretch>
            <a:fillRect/>
          </a:stretch>
        </p:blipFill>
        <p:spPr>
          <a:xfrm>
            <a:off x="5500694" y="1857364"/>
            <a:ext cx="3432770" cy="2600323"/>
          </a:xfr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4"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from="(-#ppt_w/2)" to="(#ppt_x)" calcmode="lin" valueType="num">
                                      <p:cBhvr>
                                        <p:cTn id="25" dur="600" fill="hold">
                                          <p:stCondLst>
                                            <p:cond delay="0"/>
                                          </p:stCondLst>
                                        </p:cTn>
                                        <p:tgtEl>
                                          <p:spTgt spid="2"/>
                                        </p:tgtEl>
                                        <p:attrNameLst>
                                          <p:attrName>ppt_x</p:attrName>
                                        </p:attrNameLst>
                                      </p:cBhvr>
                                    </p:anim>
                                    <p:anim from="0" to="-1.0" calcmode="lin" valueType="num">
                                      <p:cBhvr>
                                        <p:cTn id="26" dur="200" decel="50000" autoRev="1" fill="hold">
                                          <p:stCondLst>
                                            <p:cond delay="600"/>
                                          </p:stCondLst>
                                        </p:cTn>
                                        <p:tgtEl>
                                          <p:spTgt spid="2"/>
                                        </p:tgtEl>
                                        <p:attrNameLst>
                                          <p:attrName>xshear</p:attrName>
                                        </p:attrNameLst>
                                      </p:cBhvr>
                                    </p:anim>
                                    <p:animScale>
                                      <p:cBhvr>
                                        <p:cTn id="27" dur="200" decel="100000" autoRev="1" fill="hold">
                                          <p:stCondLst>
                                            <p:cond delay="600"/>
                                          </p:stCondLst>
                                        </p:cTn>
                                        <p:tgtEl>
                                          <p:spTgt spid="2"/>
                                        </p:tgtEl>
                                      </p:cBhvr>
                                      <p:from x="100000" y="100000"/>
                                      <p:to x="80000" y="100000"/>
                                    </p:animScale>
                                    <p:anim by="(#ppt_h/3+#ppt_w*0.1)" calcmode="lin" valueType="num">
                                      <p:cBhvr additive="sum">
                                        <p:cTn id="28"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t2.gstatic.com/images?q=tbn:ANd9GcQRM1b637I3g5JuPUes-F9jsE77b2fFQn6bNgtU9iHkDCnnZWne"/>
          <p:cNvPicPr>
            <a:picLocks noChangeAspect="1" noChangeArrowheads="1"/>
          </p:cNvPicPr>
          <p:nvPr/>
        </p:nvPicPr>
        <p:blipFill>
          <a:blip r:embed="rId2"/>
          <a:srcRect/>
          <a:stretch>
            <a:fillRect/>
          </a:stretch>
        </p:blipFill>
        <p:spPr bwMode="auto">
          <a:xfrm>
            <a:off x="0" y="-1"/>
            <a:ext cx="9144000" cy="6858001"/>
          </a:xfrm>
          <a:prstGeom prst="rect">
            <a:avLst/>
          </a:prstGeom>
          <a:noFill/>
        </p:spPr>
      </p:pic>
      <p:sp>
        <p:nvSpPr>
          <p:cNvPr id="2" name="1 Título"/>
          <p:cNvSpPr>
            <a:spLocks noGrp="1"/>
          </p:cNvSpPr>
          <p:nvPr>
            <p:ph type="title"/>
          </p:nvPr>
        </p:nvSpPr>
        <p:spPr>
          <a:xfrm>
            <a:off x="357158" y="571480"/>
            <a:ext cx="8001056" cy="3571900"/>
          </a:xfrm>
        </p:spPr>
        <p:txBody>
          <a:bodyPr>
            <a:normAutofit/>
          </a:bodyPr>
          <a:lstStyle/>
          <a:p>
            <a:r>
              <a:rPr lang="es-PE" sz="2800" b="0" cap="none" dirty="0" smtClean="0">
                <a:ln>
                  <a:noFill/>
                </a:ln>
                <a:solidFill>
                  <a:srgbClr val="FF66FF"/>
                </a:solidFill>
              </a:rPr>
              <a:t>Fases del enamoramiento</a:t>
            </a:r>
            <a:br>
              <a:rPr lang="es-PE" sz="2800" b="0" cap="none" dirty="0" smtClean="0">
                <a:ln>
                  <a:noFill/>
                </a:ln>
                <a:solidFill>
                  <a:srgbClr val="FF66FF"/>
                </a:solidFill>
              </a:rPr>
            </a:br>
            <a:r>
              <a:rPr lang="es-PE" sz="2800" b="0" cap="none" dirty="0" smtClean="0">
                <a:ln>
                  <a:noFill/>
                </a:ln>
                <a:solidFill>
                  <a:srgbClr val="CC66FF"/>
                </a:solidFill>
              </a:rPr>
              <a:t>Todos pensamos que es muy difícil establecer las etapas del enamoramiento, algunas de ellas suelen coincidir de unas personas </a:t>
            </a:r>
            <a:r>
              <a:rPr lang="es-PE" sz="2800" b="0" cap="none" dirty="0" smtClean="0">
                <a:ln>
                  <a:noFill/>
                </a:ln>
                <a:solidFill>
                  <a:srgbClr val="FF66FF"/>
                </a:solidFill>
              </a:rPr>
              <a:t>a otras .para </a:t>
            </a:r>
            <a:r>
              <a:rPr lang="es-PE" sz="2800" b="0" cap="none" dirty="0" smtClean="0">
                <a:ln>
                  <a:noFill/>
                </a:ln>
                <a:solidFill>
                  <a:srgbClr val="00B0F0"/>
                </a:solidFill>
              </a:rPr>
              <a:t>poder darnos cuenta de que el amor a tocado nuestros corazones, lo más probable, es que hayamos pasado por las siguientes etapas: (no sucede siempre, pero es lo común) </a:t>
            </a:r>
            <a:endParaRPr lang="es-PE" sz="2800" b="0" cap="none" dirty="0">
              <a:ln>
                <a:noFill/>
              </a:ln>
              <a:solidFill>
                <a:srgbClr val="00B0F0"/>
              </a:solidFill>
            </a:endParaRPr>
          </a:p>
        </p:txBody>
      </p:sp>
      <p:pic>
        <p:nvPicPr>
          <p:cNvPr id="5" name="4 Marcador de contenido" descr="ratoon de power point.jpg"/>
          <p:cNvPicPr>
            <a:picLocks noGrp="1" noChangeAspect="1"/>
          </p:cNvPicPr>
          <p:nvPr>
            <p:ph idx="1"/>
          </p:nvPr>
        </p:nvPicPr>
        <p:blipFill>
          <a:blip r:embed="rId3"/>
          <a:stretch>
            <a:fillRect/>
          </a:stretch>
        </p:blipFill>
        <p:spPr>
          <a:xfrm rot="1198550">
            <a:off x="5795642" y="4122137"/>
            <a:ext cx="1918557" cy="2482839"/>
          </a:xfrm>
          <a:effectLst>
            <a:glow rad="228600">
              <a:schemeClr val="accent2">
                <a:satMod val="175000"/>
                <a:alpha val="40000"/>
              </a:schemeClr>
            </a:glo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7" presetClass="entr" presetSubtype="1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t2.gstatic.com/images?q=tbn:ANd9GcQRM1b637I3g5JuPUes-F9jsE77b2fFQn6bNgtU9iHkDCnnZWne"/>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1 Título"/>
          <p:cNvSpPr>
            <a:spLocks noGrp="1"/>
          </p:cNvSpPr>
          <p:nvPr>
            <p:ph type="title"/>
          </p:nvPr>
        </p:nvSpPr>
        <p:spPr>
          <a:xfrm>
            <a:off x="571472" y="428604"/>
            <a:ext cx="7553356" cy="4572032"/>
          </a:xfrm>
        </p:spPr>
        <p:txBody>
          <a:bodyPr>
            <a:normAutofit fontScale="90000"/>
          </a:bodyPr>
          <a:lstStyle/>
          <a:p>
            <a:r>
              <a:rPr lang="es-PE" sz="3100" b="0" cap="none" dirty="0" smtClean="0">
                <a:ln>
                  <a:noFill/>
                </a:ln>
                <a:solidFill>
                  <a:srgbClr val="FF66FF"/>
                </a:solidFill>
              </a:rPr>
              <a:t/>
            </a:r>
            <a:br>
              <a:rPr lang="es-PE" sz="3100" b="0" cap="none" dirty="0" smtClean="0">
                <a:ln>
                  <a:noFill/>
                </a:ln>
                <a:solidFill>
                  <a:srgbClr val="FF66FF"/>
                </a:solidFill>
              </a:rPr>
            </a:br>
            <a:r>
              <a:rPr lang="es-PE" sz="3100" b="0" cap="none" dirty="0" smtClean="0">
                <a:ln>
                  <a:noFill/>
                </a:ln>
                <a:solidFill>
                  <a:srgbClr val="00B0F0"/>
                </a:solidFill>
              </a:rPr>
              <a:t>Atracción: la atracción hacia una persona surge cuando admiramos la cualidad ya sea por el físico o la actitud .algunas </a:t>
            </a:r>
            <a:r>
              <a:rPr lang="es-PE" sz="3100" b="0" cap="none" dirty="0" smtClean="0">
                <a:ln>
                  <a:noFill/>
                </a:ln>
                <a:solidFill>
                  <a:srgbClr val="FF66FF"/>
                </a:solidFill>
              </a:rPr>
              <a:t>veces el enamoramiento surge tras mucho  tiempo después de conocer a una persona y darnos cuenta que responde a nuestras expectativas </a:t>
            </a:r>
            <a:br>
              <a:rPr lang="es-PE" sz="3100" b="0" cap="none" dirty="0" smtClean="0">
                <a:ln>
                  <a:noFill/>
                </a:ln>
                <a:solidFill>
                  <a:srgbClr val="FF66FF"/>
                </a:solidFill>
              </a:rPr>
            </a:br>
            <a:r>
              <a:rPr lang="es-PE" sz="3100" b="0" cap="none" dirty="0" smtClean="0">
                <a:ln>
                  <a:noFill/>
                </a:ln>
                <a:solidFill>
                  <a:srgbClr val="FF66FF"/>
                </a:solidFill>
              </a:rPr>
              <a:t/>
            </a:r>
            <a:br>
              <a:rPr lang="es-PE" sz="3100" b="0" cap="none" dirty="0" smtClean="0">
                <a:ln>
                  <a:noFill/>
                </a:ln>
                <a:solidFill>
                  <a:srgbClr val="FF66FF"/>
                </a:solidFill>
              </a:rPr>
            </a:br>
            <a:endParaRPr lang="es-PE" dirty="0"/>
          </a:p>
        </p:txBody>
      </p:sp>
      <p:pic>
        <p:nvPicPr>
          <p:cNvPr id="5" name="4 Marcador de contenido" descr="love+.jpg"/>
          <p:cNvPicPr>
            <a:picLocks noGrp="1" noChangeAspect="1"/>
          </p:cNvPicPr>
          <p:nvPr>
            <p:ph idx="1"/>
          </p:nvPr>
        </p:nvPicPr>
        <p:blipFill>
          <a:blip r:embed="rId3"/>
          <a:stretch>
            <a:fillRect/>
          </a:stretch>
        </p:blipFill>
        <p:spPr>
          <a:xfrm>
            <a:off x="2714612" y="4357694"/>
            <a:ext cx="2928958" cy="2138251"/>
          </a:xfrm>
          <a:effectLst>
            <a:glow rad="228600">
              <a:schemeClr val="accent2">
                <a:satMod val="175000"/>
                <a:alpha val="40000"/>
              </a:schemeClr>
            </a:glo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4"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from="(-#ppt_w/2)" to="(#ppt_x)" calcmode="lin" valueType="num">
                                      <p:cBhvr>
                                        <p:cTn id="25" dur="600" fill="hold">
                                          <p:stCondLst>
                                            <p:cond delay="0"/>
                                          </p:stCondLst>
                                        </p:cTn>
                                        <p:tgtEl>
                                          <p:spTgt spid="2"/>
                                        </p:tgtEl>
                                        <p:attrNameLst>
                                          <p:attrName>ppt_x</p:attrName>
                                        </p:attrNameLst>
                                      </p:cBhvr>
                                    </p:anim>
                                    <p:anim from="0" to="-1.0" calcmode="lin" valueType="num">
                                      <p:cBhvr>
                                        <p:cTn id="26" dur="200" decel="50000" autoRev="1" fill="hold">
                                          <p:stCondLst>
                                            <p:cond delay="600"/>
                                          </p:stCondLst>
                                        </p:cTn>
                                        <p:tgtEl>
                                          <p:spTgt spid="2"/>
                                        </p:tgtEl>
                                        <p:attrNameLst>
                                          <p:attrName>xshear</p:attrName>
                                        </p:attrNameLst>
                                      </p:cBhvr>
                                    </p:anim>
                                    <p:animScale>
                                      <p:cBhvr>
                                        <p:cTn id="27" dur="200" decel="100000" autoRev="1" fill="hold">
                                          <p:stCondLst>
                                            <p:cond delay="600"/>
                                          </p:stCondLst>
                                        </p:cTn>
                                        <p:tgtEl>
                                          <p:spTgt spid="2"/>
                                        </p:tgtEl>
                                      </p:cBhvr>
                                      <p:from x="100000" y="100000"/>
                                      <p:to x="80000" y="100000"/>
                                    </p:animScale>
                                    <p:anim by="(#ppt_h/3+#ppt_w*0.1)" calcmode="lin" valueType="num">
                                      <p:cBhvr additive="sum">
                                        <p:cTn id="28"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2.gstatic.com/images?q=tbn:ANd9GcQRM1b637I3g5JuPUes-F9jsE77b2fFQn6bNgtU9iHkDCnnZWne"/>
          <p:cNvPicPr>
            <a:picLocks noChangeAspect="1" noChangeArrowheads="1"/>
          </p:cNvPicPr>
          <p:nvPr/>
        </p:nvPicPr>
        <p:blipFill>
          <a:blip r:embed="rId2"/>
          <a:srcRect/>
          <a:stretch>
            <a:fillRect/>
          </a:stretch>
        </p:blipFill>
        <p:spPr bwMode="auto">
          <a:xfrm>
            <a:off x="1" y="0"/>
            <a:ext cx="9144000" cy="6858000"/>
          </a:xfrm>
          <a:prstGeom prst="rect">
            <a:avLst/>
          </a:prstGeom>
          <a:noFill/>
        </p:spPr>
      </p:pic>
      <p:sp>
        <p:nvSpPr>
          <p:cNvPr id="2" name="1 Título"/>
          <p:cNvSpPr>
            <a:spLocks noGrp="1"/>
          </p:cNvSpPr>
          <p:nvPr>
            <p:ph type="title"/>
          </p:nvPr>
        </p:nvSpPr>
        <p:spPr>
          <a:xfrm>
            <a:off x="357158" y="571480"/>
            <a:ext cx="8358246" cy="4929222"/>
          </a:xfrm>
        </p:spPr>
        <p:txBody>
          <a:bodyPr>
            <a:normAutofit/>
          </a:bodyPr>
          <a:lstStyle/>
          <a:p>
            <a:r>
              <a:rPr lang="es-PE" sz="3100" b="0" cap="none" dirty="0" err="1" smtClean="0">
                <a:ln>
                  <a:noFill/>
                </a:ln>
                <a:solidFill>
                  <a:srgbClr val="FF66FF"/>
                </a:solidFill>
              </a:rPr>
              <a:t>Flechazo:una</a:t>
            </a:r>
            <a:r>
              <a:rPr lang="es-PE" sz="3100" b="0" cap="none" dirty="0" smtClean="0">
                <a:ln>
                  <a:noFill/>
                </a:ln>
                <a:solidFill>
                  <a:srgbClr val="FF66FF"/>
                </a:solidFill>
              </a:rPr>
              <a:t> vez que nos sentimos atraídos por una persona hacemos todo lo posible por volvernos a encontrar con el o ella ,</a:t>
            </a:r>
            <a:r>
              <a:rPr lang="es-PE" sz="3100" b="0" cap="none" dirty="0" smtClean="0">
                <a:ln>
                  <a:noFill/>
                </a:ln>
                <a:solidFill>
                  <a:srgbClr val="CC66FF"/>
                </a:solidFill>
              </a:rPr>
              <a:t>inventando en ocasiones las escusas mas obvias o absurdas .si tras varios encuentros nos </a:t>
            </a:r>
            <a:r>
              <a:rPr lang="es-PE" sz="3100" b="0" cap="none" dirty="0" smtClean="0">
                <a:ln>
                  <a:noFill/>
                </a:ln>
                <a:solidFill>
                  <a:srgbClr val="00B0F0"/>
                </a:solidFill>
              </a:rPr>
              <a:t>damos cuenta que nuestra primera impresión no era certera ,es momento que Cupido se ponga a trabajar y nos ayude a encontrar a la persona soñada </a:t>
            </a:r>
            <a:r>
              <a:rPr lang="es-PE" dirty="0" smtClean="0"/>
              <a:t/>
            </a:r>
            <a:br>
              <a:rPr lang="es-PE" dirty="0" smtClean="0"/>
            </a:br>
            <a:endParaRPr lang="es-PE" dirty="0"/>
          </a:p>
        </p:txBody>
      </p:sp>
      <p:pic>
        <p:nvPicPr>
          <p:cNvPr id="5" name="4 Marcador de contenido" descr="corazoon.jpg"/>
          <p:cNvPicPr>
            <a:picLocks noGrp="1" noChangeAspect="1"/>
          </p:cNvPicPr>
          <p:nvPr>
            <p:ph idx="1"/>
          </p:nvPr>
        </p:nvPicPr>
        <p:blipFill>
          <a:blip r:embed="rId3"/>
          <a:stretch>
            <a:fillRect/>
          </a:stretch>
        </p:blipFill>
        <p:spPr>
          <a:xfrm>
            <a:off x="5786446" y="4384687"/>
            <a:ext cx="3357554" cy="2473313"/>
          </a:xfrm>
          <a:prstGeom prst="hear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
                                        <p:tgtEl>
                                          <p:spTgt spid="2"/>
                                        </p:tgtEl>
                                      </p:cBhvr>
                                    </p:animEffect>
                                    <p:anim calcmode="lin" valueType="num">
                                      <p:cBhvr>
                                        <p:cTn id="26" dur="400" fill="hold"/>
                                        <p:tgtEl>
                                          <p:spTgt spid="2"/>
                                        </p:tgtEl>
                                        <p:attrNameLst>
                                          <p:attrName>ppt_x</p:attrName>
                                        </p:attrNameLst>
                                      </p:cBhvr>
                                      <p:tavLst>
                                        <p:tav tm="0">
                                          <p:val>
                                            <p:strVal val="#ppt_x"/>
                                          </p:val>
                                        </p:tav>
                                        <p:tav tm="100000">
                                          <p:val>
                                            <p:strVal val="#ppt_x"/>
                                          </p:val>
                                        </p:tav>
                                      </p:tavLst>
                                    </p:anim>
                                    <p:anim calcmode="lin" valueType="num">
                                      <p:cBhvr>
                                        <p:cTn id="27" dur="400" fill="hold"/>
                                        <p:tgtEl>
                                          <p:spTgt spid="2"/>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Documents and Settings\LEONIC\Escritorio\rociito\emo love.jpg"/>
          <p:cNvPicPr>
            <a:picLocks noChangeAspect="1" noChangeArrowheads="1"/>
          </p:cNvPicPr>
          <p:nvPr/>
        </p:nvPicPr>
        <p:blipFill>
          <a:blip r:embed="rId2"/>
          <a:srcRect/>
          <a:stretch>
            <a:fillRect/>
          </a:stretch>
        </p:blipFill>
        <p:spPr bwMode="auto">
          <a:xfrm>
            <a:off x="1" y="1"/>
            <a:ext cx="9144000" cy="6858000"/>
          </a:xfrm>
          <a:prstGeom prst="rect">
            <a:avLst/>
          </a:prstGeom>
          <a:noFill/>
        </p:spPr>
      </p:pic>
      <p:sp>
        <p:nvSpPr>
          <p:cNvPr id="2" name="1 Título"/>
          <p:cNvSpPr>
            <a:spLocks noGrp="1"/>
          </p:cNvSpPr>
          <p:nvPr>
            <p:ph type="title"/>
          </p:nvPr>
        </p:nvSpPr>
        <p:spPr>
          <a:xfrm>
            <a:off x="457200" y="320040"/>
            <a:ext cx="8258204" cy="1108696"/>
          </a:xfrm>
        </p:spPr>
        <p:txBody>
          <a:bodyPr/>
          <a:lstStyle/>
          <a:p>
            <a:endParaRPr lang="es-PE" dirty="0"/>
          </a:p>
        </p:txBody>
      </p:sp>
      <p:sp>
        <p:nvSpPr>
          <p:cNvPr id="3" name="2 Marcador de contenido"/>
          <p:cNvSpPr>
            <a:spLocks noGrp="1"/>
          </p:cNvSpPr>
          <p:nvPr>
            <p:ph idx="1"/>
          </p:nvPr>
        </p:nvSpPr>
        <p:spPr>
          <a:xfrm>
            <a:off x="457200" y="1643050"/>
            <a:ext cx="8258204" cy="4812686"/>
          </a:xfrm>
        </p:spPr>
        <p:txBody>
          <a:bodyPr/>
          <a:lstStyle/>
          <a:p>
            <a:r>
              <a:rPr lang="es-PE" dirty="0" smtClean="0">
                <a:solidFill>
                  <a:srgbClr val="CC66FF"/>
                </a:solidFill>
              </a:rPr>
              <a:t>Pasión: cuando comienza el noviazgo  nace un mayor acercamiento físico y emocional entre la pareja </a:t>
            </a:r>
            <a:r>
              <a:rPr lang="es-PE" dirty="0" smtClean="0">
                <a:solidFill>
                  <a:srgbClr val="FF66FF"/>
                </a:solidFill>
              </a:rPr>
              <a:t>,surgiendo así lo que conocemos como pasión .gracias a la pasión surgida en u pareja ,desaparecen los </a:t>
            </a:r>
            <a:r>
              <a:rPr lang="es-PE" dirty="0" smtClean="0">
                <a:solidFill>
                  <a:srgbClr val="CC66FF"/>
                </a:solidFill>
              </a:rPr>
              <a:t>miedos  y la vergüenza ,esto hace </a:t>
            </a:r>
            <a:r>
              <a:rPr lang="es-PE" dirty="0" smtClean="0">
                <a:solidFill>
                  <a:srgbClr val="00B0F0"/>
                </a:solidFill>
              </a:rPr>
              <a:t>que nos mostremos tal y como somos. El exceso de pasión puede convertirse en algo muy perjudicial para el noviazgo pues este  sentimiento puede convertirse en obsesión.</a:t>
            </a:r>
          </a:p>
          <a:p>
            <a:endParaRPr lang="es-PE"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Documents and Settings\LEONIC\Escritorio\rociito\fraseee.jpg"/>
          <p:cNvPicPr>
            <a:picLocks noChangeAspect="1" noChangeArrowheads="1"/>
          </p:cNvPicPr>
          <p:nvPr/>
        </p:nvPicPr>
        <p:blipFill>
          <a:blip r:embed="rId2"/>
          <a:srcRect/>
          <a:stretch>
            <a:fillRect/>
          </a:stretch>
        </p:blipFill>
        <p:spPr bwMode="auto">
          <a:xfrm>
            <a:off x="1" y="0"/>
            <a:ext cx="9144000" cy="6858000"/>
          </a:xfrm>
          <a:prstGeom prst="rect">
            <a:avLst/>
          </a:prstGeom>
          <a:noFill/>
        </p:spPr>
      </p:pic>
      <p:sp>
        <p:nvSpPr>
          <p:cNvPr id="2" name="1 Título"/>
          <p:cNvSpPr>
            <a:spLocks noGrp="1"/>
          </p:cNvSpPr>
          <p:nvPr>
            <p:ph type="title"/>
          </p:nvPr>
        </p:nvSpPr>
        <p:spPr>
          <a:xfrm>
            <a:off x="457200" y="320040"/>
            <a:ext cx="8186766" cy="1108696"/>
          </a:xfrm>
        </p:spPr>
        <p:txBody>
          <a:bodyPr/>
          <a:lstStyle/>
          <a:p>
            <a:endParaRPr lang="es-PE" dirty="0"/>
          </a:p>
        </p:txBody>
      </p:sp>
      <p:sp>
        <p:nvSpPr>
          <p:cNvPr id="3" name="2 Marcador de contenido"/>
          <p:cNvSpPr>
            <a:spLocks noGrp="1"/>
          </p:cNvSpPr>
          <p:nvPr>
            <p:ph idx="1"/>
          </p:nvPr>
        </p:nvSpPr>
        <p:spPr>
          <a:xfrm>
            <a:off x="457200" y="1643050"/>
            <a:ext cx="8258204" cy="4812686"/>
          </a:xfrm>
        </p:spPr>
        <p:txBody>
          <a:bodyPr/>
          <a:lstStyle/>
          <a:p>
            <a:r>
              <a:rPr lang="es-PE" dirty="0" smtClean="0">
                <a:solidFill>
                  <a:srgbClr val="00B050"/>
                </a:solidFill>
              </a:rPr>
              <a:t>Necesidad: durante el noviazgo llega el momento en el cual ya nos hemos acoplado perfectamente con nuestra pareja que al momento en el cual nos </a:t>
            </a:r>
            <a:r>
              <a:rPr lang="es-PE" dirty="0" smtClean="0">
                <a:solidFill>
                  <a:srgbClr val="00B0F0"/>
                </a:solidFill>
              </a:rPr>
              <a:t>falta el ser amado, sentimos una gran necesidad de estar con el o con ella . </a:t>
            </a:r>
            <a:r>
              <a:rPr lang="es-PE" dirty="0" smtClean="0">
                <a:solidFill>
                  <a:srgbClr val="CC66FF"/>
                </a:solidFill>
              </a:rPr>
              <a:t>la pareja llega a convertirse en una persona tan indispensable que no concebimos estar sin el o ella.</a:t>
            </a:r>
          </a:p>
          <a:p>
            <a:endParaRPr lang="es-PE"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mistad,  enamoramiento y afectividad_RocioReyes">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Amistad,  enamoramiento y afectividad_RocioReyes</Template>
  <TotalTime>1</TotalTime>
  <Words>445</Words>
  <Application>Microsoft Office PowerPoint</Application>
  <PresentationFormat>Presentación en pantalla (4:3)</PresentationFormat>
  <Paragraphs>25</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Amistad,  enamoramiento y afectividad_RocioReyes</vt:lpstr>
      <vt:lpstr>Amistad,  enamoramiento y afectividad </vt:lpstr>
      <vt:lpstr>Este sentimiento nos produce gran placer, hasta la química de nuestro cuerpo cambia, dentro de el se produce unas sustancias llamadas endorfinas .cuando estamos enamorados nos parece que nuestra pareja es perfecta y la persona mas maravillosa del mundo. Pero claro, este es amor ¨romántico¨ no es lo único que puede suceder. </vt:lpstr>
      <vt:lpstr>Diapositiva 3</vt:lpstr>
      <vt:lpstr>Cuando la persona enamorada es correspondida, siente un deseo irresistible de estar con la otra persona, de conocerla y de ahontar en su vida. Pero cuando esto no es así y el enamorado no es correspondido, experimenta  un sentimiento de tristeza y frustración  que tendrá que ir superando para salir de este estado. </vt:lpstr>
      <vt:lpstr>Fases del enamoramiento Todos pensamos que es muy difícil establecer las etapas del enamoramiento, algunas de ellas suelen coincidir de unas personas a otras .para poder darnos cuenta de que el amor a tocado nuestros corazones, lo más probable, es que hayamos pasado por las siguientes etapas: (no sucede siempre, pero es lo común) </vt:lpstr>
      <vt:lpstr> Atracción: la atracción hacia una persona surge cuando admiramos la cualidad ya sea por el físico o la actitud .algunas veces el enamoramiento surge tras mucho  tiempo después de conocer a una persona y darnos cuenta que responde a nuestras expectativas   </vt:lpstr>
      <vt:lpstr>Flechazo:una vez que nos sentimos atraídos por una persona hacemos todo lo posible por volvernos a encontrar con el o ella ,inventando en ocasiones las escusas mas obvias o absurdas .si tras varios encuentros nos damos cuenta que nuestra primera impresión no era certera ,es momento que Cupido se ponga a trabajar y nos ayude a encontrar a la persona soñada  </vt:lpstr>
      <vt:lpstr>Diapositiva 8</vt:lpstr>
      <vt:lpstr>Diapositiva 9</vt:lpstr>
      <vt:lpstr>Diapositiva 10</vt:lpstr>
      <vt:lpstr>Diapositiva 11</vt:lpstr>
    </vt:vector>
  </TitlesOfParts>
  <Company>PRIVADA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Amistad,  enamoramiento y afectividad </dc:title>
  <dc:creator>WINLEONIC</dc:creator>
  <cp:lastModifiedBy>WINLEONIC</cp:lastModifiedBy>
  <cp:revision>1</cp:revision>
  <dcterms:created xsi:type="dcterms:W3CDTF">2012-07-30T03:37:37Z</dcterms:created>
  <dcterms:modified xsi:type="dcterms:W3CDTF">2012-07-30T03:39:35Z</dcterms:modified>
</cp:coreProperties>
</file>